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2" r:id="rId8"/>
    <p:sldId id="287" r:id="rId9"/>
    <p:sldId id="263" r:id="rId10"/>
    <p:sldId id="264" r:id="rId11"/>
    <p:sldId id="265" r:id="rId12"/>
    <p:sldId id="28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71" autoAdjust="0"/>
    <p:restoredTop sz="94660"/>
  </p:normalViewPr>
  <p:slideViewPr>
    <p:cSldViewPr snapToGrid="0">
      <p:cViewPr>
        <p:scale>
          <a:sx n="66" d="100"/>
          <a:sy n="66" d="100"/>
        </p:scale>
        <p:origin x="1166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61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36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8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17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28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9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43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01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58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53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22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3836D-4177-48EE-BAB5-876291903B55}" type="datetimeFigureOut">
              <a:rPr lang="cs-CZ" smtClean="0"/>
              <a:t>27.01.2019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065CB-F18B-4485-BA6B-900AA9B93C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32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yzika.jreichl.com/main.article/view/664-mereni-velikosti-rychlosti-svetla" TargetMode="External"/><Relationship Id="rId2" Type="http://schemas.openxmlformats.org/officeDocument/2006/relationships/hyperlink" Target="https://en.wikipedia.org/w/index.php?title=Standing_wave&amp;oldid=87644649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874" y="-220662"/>
            <a:ext cx="11930063" cy="2906712"/>
          </a:xfrm>
        </p:spPr>
        <p:txBody>
          <a:bodyPr>
            <a:normAutofit/>
          </a:bodyPr>
          <a:lstStyle/>
          <a:p>
            <a:r>
              <a:rPr lang="cs-CZ" b="1" dirty="0"/>
              <a:t>MĚŘENÍ RYCHLOSTI SVĚTLA POMOCÍ CHLEBA A MIKROVLNKY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35905" y="5671344"/>
            <a:ext cx="9144000" cy="1655762"/>
          </a:xfrm>
        </p:spPr>
        <p:txBody>
          <a:bodyPr/>
          <a:lstStyle/>
          <a:p>
            <a:r>
              <a:rPr lang="cs-CZ" dirty="0"/>
              <a:t>Karolína Špeldová, Kamil </a:t>
            </a:r>
            <a:r>
              <a:rPr lang="cs-CZ" dirty="0" err="1"/>
              <a:t>Mudruňka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2" y="1584325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5017" y="2944414"/>
            <a:ext cx="4288840" cy="243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58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4" name="Picture 2" descr="https://upload.wikimedia.org/wikipedia/commons/7/70/Transient_to_standing_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63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8EB069E-33CD-433F-B308-762DF8F82CCE}"/>
              </a:ext>
            </a:extLst>
          </p:cNvPr>
          <p:cNvSpPr/>
          <p:nvPr/>
        </p:nvSpPr>
        <p:spPr>
          <a:xfrm>
            <a:off x="2066081" y="6363593"/>
            <a:ext cx="88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Zdroj: https://cs.wikipedia.org/wiki/Stojat%C3%A9_vln%C4%9Bn%C3%AD#/media/File:Transient_to_standing_wave.gif</a:t>
            </a:r>
          </a:p>
        </p:txBody>
      </p:sp>
    </p:spTree>
    <p:extLst>
      <p:ext uri="{BB962C8B-B14F-4D97-AF65-F5344CB8AC3E}">
        <p14:creationId xmlns:p14="http://schemas.microsoft.com/office/powerpoint/2010/main" val="409490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Timeline 1">
            <a:hlinkClick r:id="" action="ppaction://media"/>
            <a:extLst>
              <a:ext uri="{FF2B5EF4-FFF2-40B4-BE49-F238E27FC236}">
                <a16:creationId xmlns:a16="http://schemas.microsoft.com/office/drawing/2014/main" id="{91183423-6C36-42AB-8E65-4CBCE803C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416" y="1335219"/>
            <a:ext cx="9169167" cy="51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14B98-1425-46D0-9605-C99A34E5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A9D2B30-865A-4B62-96FB-3D8E42583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3" y="365125"/>
            <a:ext cx="8012584" cy="6009438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26A92D7-C41E-427C-9944-0423AAD17E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7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DDF843-C54F-4BA2-847D-C2B38EEB8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0" y="1597217"/>
            <a:ext cx="3671741" cy="48956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0BFF53-1F23-4007-8B9C-89B465380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17" y="1597218"/>
            <a:ext cx="3671741" cy="48956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4D6ECC-8B7D-4120-8C2F-B8BC12887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5755" y="2209173"/>
            <a:ext cx="4895655" cy="36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0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CA6CEA-6084-42F2-880B-11F5C7396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143759"/>
            <a:ext cx="8760644" cy="6570482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DE2E3B05-A4D8-4B9F-8A0D-413E4E1F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0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2ED3E-4D57-44CC-8AC9-38DE417D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575B834-01E5-460D-936C-4163EE25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36" y="123104"/>
            <a:ext cx="8815722" cy="6611792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0531D99-F919-4B70-BA35-5A1724AC8C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38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CCA24E9-D9B7-47D1-8705-E98C343685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E4E0BEA-D808-49AD-A8EC-2BB859C4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0F612E-98AA-4B6B-9C7B-737718901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1574276"/>
            <a:ext cx="3729480" cy="49726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C118DE-CE67-4A03-9EF2-2DFE59860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60" y="1574276"/>
            <a:ext cx="3729480" cy="49726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B304AA-FB5A-4BA4-84F9-5019CEBE6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58" y="1574276"/>
            <a:ext cx="3729481" cy="49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7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E1E97-3E30-4AF7-9305-BCB6CDBF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35007C1-B620-4C8D-A4D3-D1D66749A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4"/>
          <a:stretch/>
        </p:blipFill>
        <p:spPr>
          <a:xfrm>
            <a:off x="1772127" y="164971"/>
            <a:ext cx="8647745" cy="6528057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005F25E-B271-41B7-BB92-706EBAA040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939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955BE5-4EE4-4190-94A2-6AE8CFEA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D6E7BCA-5907-49D9-8546-2A864B6C9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25"/>
          <a:stretch/>
        </p:blipFill>
        <p:spPr>
          <a:xfrm>
            <a:off x="1486902" y="142707"/>
            <a:ext cx="9218196" cy="6572586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6C57BE2-CF2C-4787-90CC-65C3BB6E80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86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86597-E160-435B-B53E-C3066132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TROJROZMĚRNÝ MODEL STOJATÉHO VLNĚNÍ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BEDCF15-8B61-4708-BA33-C9226865B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53F422-27B1-4868-B44B-D1504E0D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58" y="1771452"/>
            <a:ext cx="7437124" cy="46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2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RYCHLOST SVĚTLA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99478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cs-CZ"/>
                      <m:t>299 792 458</m:t>
                    </m:r>
                    <m:r>
                      <m:rPr>
                        <m:nor/>
                      </m:rPr>
                      <a:rPr lang="cs-CZ" i="0" smtClean="0"/>
                      <m:t> </m:t>
                    </m:r>
                    <m:r>
                      <m:rPr>
                        <m:nor/>
                      </m:rPr>
                      <a:rPr lang="cs-CZ" i="0" smtClean="0"/>
                      <m:t>m</m:t>
                    </m:r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/>
                  <a:t> (ve vakuu)</a:t>
                </a:r>
              </a:p>
              <a:p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99478"/>
                <a:ext cx="10515600" cy="4351338"/>
              </a:xfrm>
              <a:blipFill rotWithShape="0">
                <a:blip r:embed="rId2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VÃ½sledek obrÃ¡zku pro green la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0555"/>
            <a:ext cx="6096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4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97B4FC6-2E09-41B5-AE94-748BBD7E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F8C1155-E87D-4265-AE16-0003B0952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" y="1604749"/>
            <a:ext cx="3833886" cy="51118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B94F82-0701-41A6-97B0-E2D784102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74" y="1604747"/>
            <a:ext cx="3833887" cy="51118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A66DAD7-5C4E-437F-943B-B02D9FAED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4" y="1604748"/>
            <a:ext cx="3833887" cy="511184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20A92F6-5006-40EE-9B31-D080D79BAE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47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200" cy="6670934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09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200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01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200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758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199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00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199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23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199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146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199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85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8858B-E100-4D84-BCD9-0E381775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PROVEDENÍ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446782-C8C1-4D3B-BA43-C8899CF3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400" y="655808"/>
            <a:ext cx="5003199" cy="6670933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784D7E-E5F2-4914-9B3E-53BF9BF7E0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96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22312-959F-4628-9224-7D16CD7A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918C49-47B1-41DF-9993-13940E0D1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[1] </a:t>
            </a:r>
            <a:r>
              <a:rPr lang="en-US" dirty="0"/>
              <a:t>Wikipedia contributors. (2019, January 2). Standing wave. In </a:t>
            </a:r>
            <a:r>
              <a:rPr lang="en-US" i="1" dirty="0"/>
              <a:t>Wikipedia, The Free Encyclopedia</a:t>
            </a:r>
            <a:r>
              <a:rPr lang="en-US" dirty="0"/>
              <a:t>. Retrieved 16:22, January 27, 2019, from </a:t>
            </a:r>
            <a:r>
              <a:rPr lang="en-US" dirty="0">
                <a:hlinkClick r:id="rId2"/>
              </a:rPr>
              <a:t>https://en.wikipedia.org/w/index.php?title=Standing_wave&amp;oldid=876446493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[2] J. Reichl, M. Všetečka. </a:t>
            </a:r>
            <a:r>
              <a:rPr lang="cs-CZ" i="1" dirty="0"/>
              <a:t>Měření velikosti rychlosti světla.</a:t>
            </a:r>
            <a:r>
              <a:rPr lang="cs-CZ" dirty="0"/>
              <a:t> Dostupné z: </a:t>
            </a:r>
            <a:r>
              <a:rPr lang="cs-CZ" dirty="0">
                <a:hlinkClick r:id="rId3"/>
              </a:rPr>
              <a:t>http://fyzika.jreichl.com/main.article/view/664-mereni-velikosti-rychlosti-svetla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D1795DB-FA01-47D5-89ED-B2CBA6293C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88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HISTORIE MĚŘENÍ RYCHLOSTI SVĚTLA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6002"/>
            <a:ext cx="10515600" cy="4351338"/>
          </a:xfrm>
        </p:spPr>
        <p:txBody>
          <a:bodyPr/>
          <a:lstStyle/>
          <a:p>
            <a:r>
              <a:rPr lang="cs-CZ" dirty="0"/>
              <a:t>Galileo Galilei (1564 – 1642)</a:t>
            </a:r>
          </a:p>
          <a:p>
            <a:pPr marL="457200" lvl="1" indent="0">
              <a:buNone/>
            </a:pPr>
            <a:r>
              <a:rPr lang="cs-CZ" dirty="0"/>
              <a:t>Nepřesné, c je nekonečná nebo velmi vysoká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http://fyzika.jreichl.com/data/1_str_uvod_soubory/image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03" y="2517702"/>
            <a:ext cx="6836895" cy="38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B57D081-FE84-409E-AD7D-0313C6D057FD}"/>
              </a:ext>
            </a:extLst>
          </p:cNvPr>
          <p:cNvSpPr/>
          <p:nvPr/>
        </p:nvSpPr>
        <p:spPr>
          <a:xfrm>
            <a:off x="3458900" y="634657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Zdroj: http://fyzika.jreichl.com/data/1_str_uvod_soubory/image043.jpg</a:t>
            </a:r>
          </a:p>
        </p:txBody>
      </p:sp>
    </p:spTree>
    <p:extLst>
      <p:ext uri="{BB962C8B-B14F-4D97-AF65-F5344CB8AC3E}">
        <p14:creationId xmlns:p14="http://schemas.microsoft.com/office/powerpoint/2010/main" val="274740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HISTORIE MĚŘENÍ RYCHLOSTI SVĚTLA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6002"/>
            <a:ext cx="10515600" cy="4351338"/>
          </a:xfrm>
        </p:spPr>
        <p:txBody>
          <a:bodyPr/>
          <a:lstStyle/>
          <a:p>
            <a:r>
              <a:rPr lang="cs-CZ" dirty="0"/>
              <a:t>Olaf </a:t>
            </a:r>
            <a:r>
              <a:rPr lang="cs-CZ" dirty="0" err="1"/>
              <a:t>Christensen</a:t>
            </a:r>
            <a:r>
              <a:rPr lang="cs-CZ" dirty="0"/>
              <a:t> </a:t>
            </a:r>
            <a:r>
              <a:rPr lang="cs-CZ" dirty="0" err="1"/>
              <a:t>Römer</a:t>
            </a:r>
            <a:r>
              <a:rPr lang="cs-CZ" dirty="0"/>
              <a:t> (1675)</a:t>
            </a:r>
          </a:p>
          <a:p>
            <a:pPr lvl="1"/>
            <a:r>
              <a:rPr lang="cs-CZ" dirty="0"/>
              <a:t>c je konečná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http://fyzika.jreichl.com/data/1_str_uvod_soubory/image04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85" y="2554535"/>
            <a:ext cx="4127029" cy="40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5E02AA-E63A-4AD0-9DA2-DB6C8D87D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92" y="1994288"/>
            <a:ext cx="2173727" cy="27583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2DF3189-C001-4885-9C3B-59F0D1A1621E}"/>
              </a:ext>
            </a:extLst>
          </p:cNvPr>
          <p:cNvSpPr/>
          <p:nvPr/>
        </p:nvSpPr>
        <p:spPr>
          <a:xfrm>
            <a:off x="6595640" y="638341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Zdroj: http://fyzika.jreichl.com/data/1_str_uvod_soubory/image044.jpg</a:t>
            </a:r>
          </a:p>
        </p:txBody>
      </p:sp>
    </p:spTree>
    <p:extLst>
      <p:ext uri="{BB962C8B-B14F-4D97-AF65-F5344CB8AC3E}">
        <p14:creationId xmlns:p14="http://schemas.microsoft.com/office/powerpoint/2010/main" val="334371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HISTORIE MĚŘENÍ RYCHLOSTI SVĚTLA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6002"/>
            <a:ext cx="10515600" cy="4351338"/>
          </a:xfrm>
        </p:spPr>
        <p:txBody>
          <a:bodyPr/>
          <a:lstStyle/>
          <a:p>
            <a:r>
              <a:rPr lang="cs-CZ" dirty="0"/>
              <a:t>Armand </a:t>
            </a:r>
            <a:r>
              <a:rPr lang="cs-CZ" dirty="0" err="1"/>
              <a:t>Hippolyte</a:t>
            </a:r>
            <a:r>
              <a:rPr lang="cs-CZ" dirty="0"/>
              <a:t> Louis </a:t>
            </a:r>
            <a:r>
              <a:rPr lang="cs-CZ" dirty="0" err="1"/>
              <a:t>Fizeau</a:t>
            </a:r>
            <a:r>
              <a:rPr lang="cs-CZ" dirty="0"/>
              <a:t> (1849)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http://fyzika.jreichl.com/data/1_str_uvod_soubory/image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51" y="2654307"/>
            <a:ext cx="7588698" cy="36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C7CCC6-0B37-4679-AFD5-60C488748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2" y="2009926"/>
            <a:ext cx="2151790" cy="2581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8033BB4-3738-43B9-AB61-3512D2BB4391}"/>
              </a:ext>
            </a:extLst>
          </p:cNvPr>
          <p:cNvSpPr/>
          <p:nvPr/>
        </p:nvSpPr>
        <p:spPr>
          <a:xfrm>
            <a:off x="3048000" y="633898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Zdroj: http://fyzika.jreichl.com/data/1_str_uvod_soubory/image053.jpg</a:t>
            </a:r>
          </a:p>
        </p:txBody>
      </p:sp>
    </p:spTree>
    <p:extLst>
      <p:ext uri="{BB962C8B-B14F-4D97-AF65-F5344CB8AC3E}">
        <p14:creationId xmlns:p14="http://schemas.microsoft.com/office/powerpoint/2010/main" val="24008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HISTORIE MĚŘENÍ RYCHLOSTI SVĚTLA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6002"/>
            <a:ext cx="10515600" cy="4351338"/>
          </a:xfrm>
        </p:spPr>
        <p:txBody>
          <a:bodyPr/>
          <a:lstStyle/>
          <a:p>
            <a:r>
              <a:rPr lang="cs-CZ" dirty="0"/>
              <a:t>Karolína </a:t>
            </a:r>
            <a:r>
              <a:rPr lang="cs-CZ" dirty="0" err="1"/>
              <a:t>Špeldová</a:t>
            </a:r>
            <a:r>
              <a:rPr lang="cs-CZ" dirty="0"/>
              <a:t>, Kamil Mudruňka (2018)</a:t>
            </a:r>
          </a:p>
          <a:p>
            <a:pPr lvl="1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7F8BD4-F8FA-4915-A5C9-260A3E46B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64" y="1995394"/>
            <a:ext cx="2465875" cy="2668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9F8DED2-F710-4C41-B77D-71803C22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7"/>
          <a:stretch/>
        </p:blipFill>
        <p:spPr>
          <a:xfrm>
            <a:off x="1703217" y="2956474"/>
            <a:ext cx="4011783" cy="35610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494486-587A-4988-B600-33D641BB0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19629" r="741" b="15371"/>
          <a:stretch/>
        </p:blipFill>
        <p:spPr>
          <a:xfrm>
            <a:off x="6438900" y="2951321"/>
            <a:ext cx="41148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D1982F1-D95A-4976-ACF3-0D8305258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13151" r="8287" b="7631"/>
          <a:stretch/>
        </p:blipFill>
        <p:spPr>
          <a:xfrm>
            <a:off x="390088" y="1522602"/>
            <a:ext cx="6795083" cy="4743974"/>
          </a:xfr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SCHÉMA EXPERIMENTU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85C50B-F1B2-4893-8CB9-234F566F9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89" y="2055813"/>
            <a:ext cx="2950062" cy="9794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4FE619-3BA6-41E6-8047-05772D34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4" y="3702083"/>
            <a:ext cx="4131813" cy="6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D1982F1-D95A-4976-ACF3-0D8305258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13151" r="8287" b="7631"/>
          <a:stretch/>
        </p:blipFill>
        <p:spPr>
          <a:xfrm>
            <a:off x="390088" y="1522602"/>
            <a:ext cx="6795083" cy="4743974"/>
          </a:xfrm>
        </p:spPr>
      </p:pic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SCHÉMA EXPERIMENTU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85C50B-F1B2-4893-8CB9-234F566F9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89" y="2055813"/>
            <a:ext cx="2950062" cy="9794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4FE619-3BA6-41E6-8047-05772D34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4" y="3702083"/>
            <a:ext cx="4131813" cy="643414"/>
          </a:xfrm>
          <a:prstGeom prst="rect">
            <a:avLst/>
          </a:prstGeom>
        </p:spPr>
      </p:pic>
      <p:sp>
        <p:nvSpPr>
          <p:cNvPr id="3" name="Mrak 2">
            <a:extLst>
              <a:ext uri="{FF2B5EF4-FFF2-40B4-BE49-F238E27FC236}">
                <a16:creationId xmlns:a16="http://schemas.microsoft.com/office/drawing/2014/main" id="{2DBE2E9A-739D-40FD-BA6A-801EF27EE9CB}"/>
              </a:ext>
            </a:extLst>
          </p:cNvPr>
          <p:cNvSpPr/>
          <p:nvPr/>
        </p:nvSpPr>
        <p:spPr>
          <a:xfrm>
            <a:off x="1233182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Mrak 8">
            <a:extLst>
              <a:ext uri="{FF2B5EF4-FFF2-40B4-BE49-F238E27FC236}">
                <a16:creationId xmlns:a16="http://schemas.microsoft.com/office/drawing/2014/main" id="{EE0639F4-41A8-4D7C-9ED9-EE524D1A7B8A}"/>
              </a:ext>
            </a:extLst>
          </p:cNvPr>
          <p:cNvSpPr/>
          <p:nvPr/>
        </p:nvSpPr>
        <p:spPr>
          <a:xfrm>
            <a:off x="1687586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rak 10">
            <a:extLst>
              <a:ext uri="{FF2B5EF4-FFF2-40B4-BE49-F238E27FC236}">
                <a16:creationId xmlns:a16="http://schemas.microsoft.com/office/drawing/2014/main" id="{D30261F6-3B13-4494-B1C6-0A88593C0A40}"/>
              </a:ext>
            </a:extLst>
          </p:cNvPr>
          <p:cNvSpPr/>
          <p:nvPr/>
        </p:nvSpPr>
        <p:spPr>
          <a:xfrm>
            <a:off x="2212597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Mrak 11">
            <a:extLst>
              <a:ext uri="{FF2B5EF4-FFF2-40B4-BE49-F238E27FC236}">
                <a16:creationId xmlns:a16="http://schemas.microsoft.com/office/drawing/2014/main" id="{FC5B1EDF-4492-4172-8DAD-79BC80A56930}"/>
              </a:ext>
            </a:extLst>
          </p:cNvPr>
          <p:cNvSpPr/>
          <p:nvPr/>
        </p:nvSpPr>
        <p:spPr>
          <a:xfrm>
            <a:off x="2739006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Mrak 12">
            <a:extLst>
              <a:ext uri="{FF2B5EF4-FFF2-40B4-BE49-F238E27FC236}">
                <a16:creationId xmlns:a16="http://schemas.microsoft.com/office/drawing/2014/main" id="{48862CDF-5E04-4E7C-AAA4-F7C71D95CA74}"/>
              </a:ext>
            </a:extLst>
          </p:cNvPr>
          <p:cNvSpPr/>
          <p:nvPr/>
        </p:nvSpPr>
        <p:spPr>
          <a:xfrm>
            <a:off x="3184331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Mrak 13">
            <a:extLst>
              <a:ext uri="{FF2B5EF4-FFF2-40B4-BE49-F238E27FC236}">
                <a16:creationId xmlns:a16="http://schemas.microsoft.com/office/drawing/2014/main" id="{397129ED-A571-496E-805C-389C545689EE}"/>
              </a:ext>
            </a:extLst>
          </p:cNvPr>
          <p:cNvSpPr/>
          <p:nvPr/>
        </p:nvSpPr>
        <p:spPr>
          <a:xfrm>
            <a:off x="3710740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Mrak 14">
            <a:extLst>
              <a:ext uri="{FF2B5EF4-FFF2-40B4-BE49-F238E27FC236}">
                <a16:creationId xmlns:a16="http://schemas.microsoft.com/office/drawing/2014/main" id="{1B4D9289-9E37-4104-9DB9-AE215E872636}"/>
              </a:ext>
            </a:extLst>
          </p:cNvPr>
          <p:cNvSpPr/>
          <p:nvPr/>
        </p:nvSpPr>
        <p:spPr>
          <a:xfrm>
            <a:off x="4191000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Mrak 15">
            <a:extLst>
              <a:ext uri="{FF2B5EF4-FFF2-40B4-BE49-F238E27FC236}">
                <a16:creationId xmlns:a16="http://schemas.microsoft.com/office/drawing/2014/main" id="{B6D2C7E6-EA3D-4DE6-AD46-E5211E6A77A8}"/>
              </a:ext>
            </a:extLst>
          </p:cNvPr>
          <p:cNvSpPr/>
          <p:nvPr/>
        </p:nvSpPr>
        <p:spPr>
          <a:xfrm>
            <a:off x="4716011" y="5662569"/>
            <a:ext cx="272642" cy="171974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06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STOJATÉ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amplituda v každém bodě se nemění v čase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https://upload.wikimedia.org/wikipedia/commons/7/7d/Standing_wave_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12" y="2810669"/>
            <a:ext cx="714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577A84-B5A0-4891-8F03-AC22B41F7B29}"/>
              </a:ext>
            </a:extLst>
          </p:cNvPr>
          <p:cNvSpPr txBox="1"/>
          <p:nvPr/>
        </p:nvSpPr>
        <p:spPr>
          <a:xfrm>
            <a:off x="2054506" y="5224660"/>
            <a:ext cx="9803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https://cs.wikipedia.org/wiki/Stojat%C3%A9_vln%C4%9Bn%C3%AD#/media/File:Standing_wave_2.gif</a:t>
            </a:r>
          </a:p>
        </p:txBody>
      </p:sp>
    </p:spTree>
    <p:extLst>
      <p:ext uri="{BB962C8B-B14F-4D97-AF65-F5344CB8AC3E}">
        <p14:creationId xmlns:p14="http://schemas.microsoft.com/office/powerpoint/2010/main" val="1947051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272</Words>
  <Application>Microsoft Office PowerPoint</Application>
  <PresentationFormat>Širokoúhlá obrazovka</PresentationFormat>
  <Paragraphs>39</Paragraphs>
  <Slides>29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Motiv Office</vt:lpstr>
      <vt:lpstr>MĚŘENÍ RYCHLOSTI SVĚTLA POMOCÍ CHLEBA A MIKROVLNKY</vt:lpstr>
      <vt:lpstr>RYCHLOST SVĚTLA </vt:lpstr>
      <vt:lpstr>HISTORIE MĚŘENÍ RYCHLOSTI SVĚTLA</vt:lpstr>
      <vt:lpstr>HISTORIE MĚŘENÍ RYCHLOSTI SVĚTLA</vt:lpstr>
      <vt:lpstr>HISTORIE MĚŘENÍ RYCHLOSTI SVĚTLA</vt:lpstr>
      <vt:lpstr>HISTORIE MĚŘENÍ RYCHLOSTI SVĚTLA</vt:lpstr>
      <vt:lpstr>SCHÉMA EXPERIMENTU</vt:lpstr>
      <vt:lpstr>SCHÉMA EXPERIMENTU</vt:lpstr>
      <vt:lpstr>STOJATÉ VLNĚNÍ</vt:lpstr>
      <vt:lpstr>Prezentace aplikace PowerPoint</vt:lpstr>
      <vt:lpstr>PROVEDENÍ</vt:lpstr>
      <vt:lpstr>Prezentace aplikace PowerPoint</vt:lpstr>
      <vt:lpstr>PROVEDENÍ</vt:lpstr>
      <vt:lpstr>Prezentace aplikace PowerPoint</vt:lpstr>
      <vt:lpstr>Prezentace aplikace PowerPoint</vt:lpstr>
      <vt:lpstr>PROVEDENÍ</vt:lpstr>
      <vt:lpstr>Prezentace aplikace PowerPoint</vt:lpstr>
      <vt:lpstr>Prezentace aplikace PowerPoint</vt:lpstr>
      <vt:lpstr>TROJROZMĚRNÝ MODEL STOJATÉHO VLNĚNÍ</vt:lpstr>
      <vt:lpstr>PROVEDENÍ</vt:lpstr>
      <vt:lpstr>PROVEDENÍ</vt:lpstr>
      <vt:lpstr>PROVEDENÍ</vt:lpstr>
      <vt:lpstr>PROVEDENÍ</vt:lpstr>
      <vt:lpstr>PROVEDENÍ</vt:lpstr>
      <vt:lpstr>PROVEDENÍ</vt:lpstr>
      <vt:lpstr>PROVEDENÍ</vt:lpstr>
      <vt:lpstr>PROVEDENÍ</vt:lpstr>
      <vt:lpstr>PROVEDENÍ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MĚŘENÍ RYCHLOSTI SVĚTLA POMOCÍ CHLEBA A MIKROVLNKY</dc:title>
  <dc:creator>Karolína Špeldová</dc:creator>
  <cp:lastModifiedBy>Kamil Mudruňka</cp:lastModifiedBy>
  <cp:revision>37</cp:revision>
  <dcterms:created xsi:type="dcterms:W3CDTF">2018-10-25T17:09:18Z</dcterms:created>
  <dcterms:modified xsi:type="dcterms:W3CDTF">2019-01-27T16:40:10Z</dcterms:modified>
</cp:coreProperties>
</file>