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76" r:id="rId4"/>
    <p:sldId id="287" r:id="rId5"/>
    <p:sldId id="259" r:id="rId6"/>
    <p:sldId id="260" r:id="rId7"/>
    <p:sldId id="271" r:id="rId8"/>
    <p:sldId id="273" r:id="rId9"/>
    <p:sldId id="274" r:id="rId10"/>
    <p:sldId id="275" r:id="rId11"/>
    <p:sldId id="280" r:id="rId12"/>
    <p:sldId id="278" r:id="rId13"/>
    <p:sldId id="262" r:id="rId14"/>
    <p:sldId id="263" r:id="rId15"/>
    <p:sldId id="264" r:id="rId16"/>
    <p:sldId id="261" r:id="rId17"/>
    <p:sldId id="272" r:id="rId18"/>
    <p:sldId id="265" r:id="rId19"/>
    <p:sldId id="267" r:id="rId20"/>
    <p:sldId id="266" r:id="rId21"/>
    <p:sldId id="270" r:id="rId22"/>
    <p:sldId id="269" r:id="rId23"/>
    <p:sldId id="282" r:id="rId24"/>
    <p:sldId id="284" r:id="rId25"/>
    <p:sldId id="285" r:id="rId26"/>
    <p:sldId id="286" r:id="rId27"/>
    <p:sldId id="268" r:id="rId28"/>
    <p:sldId id="288" r:id="rId29"/>
    <p:sldId id="281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Hodnoty osy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List1!$A$2:$A$5</c:f>
              <c:numCache>
                <c:formatCode>0.00</c:formatCode>
                <c:ptCount val="4"/>
                <c:pt idx="0">
                  <c:v>148.68</c:v>
                </c:pt>
                <c:pt idx="1">
                  <c:v>188.14</c:v>
                </c:pt>
                <c:pt idx="2">
                  <c:v>246.22</c:v>
                </c:pt>
                <c:pt idx="3">
                  <c:v>285.68</c:v>
                </c:pt>
              </c:numCache>
            </c:numRef>
          </c:xVal>
          <c:yVal>
            <c:numRef>
              <c:f>List1!$B$2:$B$5</c:f>
              <c:numCache>
                <c:formatCode>0.00</c:formatCode>
                <c:ptCount val="4"/>
                <c:pt idx="0">
                  <c:v>2.0618556701030899</c:v>
                </c:pt>
                <c:pt idx="1">
                  <c:v>1.89873417721519</c:v>
                </c:pt>
                <c:pt idx="2">
                  <c:v>1.7045454545454499</c:v>
                </c:pt>
                <c:pt idx="3">
                  <c:v>1.6064257028112501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B0D-4529-9A87-2C07C29F3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668016"/>
        <c:axId val="407668344"/>
      </c:scatterChart>
      <c:valAx>
        <c:axId val="407668016"/>
        <c:scaling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m [g]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7668344"/>
        <c:crosses val="autoZero"/>
        <c:crossBetween val="midCat"/>
      </c:valAx>
      <c:valAx>
        <c:axId val="40766834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aseline="0" dirty="0"/>
                  <a:t>f [Hz]</a:t>
                </a:r>
                <a:endParaRPr lang="cs-CZ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766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Hodnoty osy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List1!$A$2:$A$4</c:f>
              <c:numCache>
                <c:formatCode>0.00</c:formatCode>
                <c:ptCount val="3"/>
                <c:pt idx="0">
                  <c:v>19.671011999999997</c:v>
                </c:pt>
                <c:pt idx="1">
                  <c:v>24.588764999999999</c:v>
                </c:pt>
                <c:pt idx="2">
                  <c:v>32.785019999999996</c:v>
                </c:pt>
              </c:numCache>
            </c:numRef>
          </c:xVal>
          <c:yVal>
            <c:numRef>
              <c:f>List1!$B$2:$B$4</c:f>
              <c:numCache>
                <c:formatCode>0.00</c:formatCode>
                <c:ptCount val="3"/>
                <c:pt idx="0">
                  <c:v>1.6064257028112501</c:v>
                </c:pt>
                <c:pt idx="1">
                  <c:v>1.8010963194988301</c:v>
                </c:pt>
                <c:pt idx="2">
                  <c:v>2.0964360587002102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D8F-4899-8808-EDFB7D775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364200"/>
        <c:axId val="506369120"/>
      </c:scatterChart>
      <c:valAx>
        <c:axId val="506364200"/>
        <c:scaling>
          <c:orientation val="minMax"/>
          <c:min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aseline="0" dirty="0"/>
                  <a:t>k [N/m]</a:t>
                </a:r>
                <a:endParaRPr lang="cs-CZ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369120"/>
        <c:crosses val="autoZero"/>
        <c:crossBetween val="midCat"/>
      </c:valAx>
      <c:valAx>
        <c:axId val="506369120"/>
        <c:scaling>
          <c:orientation val="minMax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aseline="0" dirty="0"/>
                  <a:t>f [Hz]</a:t>
                </a:r>
                <a:endParaRPr lang="cs-CZ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364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Hodnoty osy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List1!$A$2:$A$6</c:f>
              <c:numCache>
                <c:formatCode>0.00</c:formatCode>
                <c:ptCount val="5"/>
                <c:pt idx="0">
                  <c:v>14.1</c:v>
                </c:pt>
                <c:pt idx="1">
                  <c:v>9.4</c:v>
                </c:pt>
                <c:pt idx="2">
                  <c:v>4.7</c:v>
                </c:pt>
                <c:pt idx="3">
                  <c:v>2.35</c:v>
                </c:pt>
                <c:pt idx="4">
                  <c:v>1.5666666666666667</c:v>
                </c:pt>
              </c:numCache>
            </c:numRef>
          </c:xVal>
          <c:yVal>
            <c:numRef>
              <c:f>List1!$B$2:$B$6</c:f>
              <c:numCache>
                <c:formatCode>0.00</c:formatCode>
                <c:ptCount val="5"/>
                <c:pt idx="0">
                  <c:v>75.2</c:v>
                </c:pt>
                <c:pt idx="1">
                  <c:v>86.2</c:v>
                </c:pt>
                <c:pt idx="2">
                  <c:v>120</c:v>
                </c:pt>
                <c:pt idx="3">
                  <c:v>182</c:v>
                </c:pt>
                <c:pt idx="4">
                  <c:v>222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C34-4998-8D30-3D4550031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376008"/>
        <c:axId val="506370432"/>
      </c:scatterChart>
      <c:valAx>
        <c:axId val="506376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C</a:t>
                </a:r>
                <a:r>
                  <a:rPr lang="cs-CZ" baseline="0" dirty="0"/>
                  <a:t> [</a:t>
                </a:r>
                <a:r>
                  <a:rPr lang="cs-CZ" baseline="0" dirty="0" err="1"/>
                  <a:t>nF</a:t>
                </a:r>
                <a:r>
                  <a:rPr lang="cs-CZ" baseline="0" dirty="0"/>
                  <a:t>]</a:t>
                </a:r>
                <a:endParaRPr lang="cs-CZ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370432"/>
        <c:crosses val="autoZero"/>
        <c:crossBetween val="midCat"/>
      </c:valAx>
      <c:valAx>
        <c:axId val="50637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aseline="0" dirty="0"/>
                  <a:t>f [kHz]</a:t>
                </a:r>
                <a:endParaRPr lang="cs-CZ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376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Hodnoty osy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List1!$A$2:$A$6</c:f>
              <c:numCache>
                <c:formatCode>0.00</c:formatCode>
                <c:ptCount val="5"/>
                <c:pt idx="0">
                  <c:v>330</c:v>
                </c:pt>
                <c:pt idx="1">
                  <c:v>1380</c:v>
                </c:pt>
                <c:pt idx="2">
                  <c:v>2000</c:v>
                </c:pt>
                <c:pt idx="3">
                  <c:v>2330</c:v>
                </c:pt>
                <c:pt idx="4">
                  <c:v>4530</c:v>
                </c:pt>
              </c:numCache>
            </c:numRef>
          </c:xVal>
          <c:yVal>
            <c:numRef>
              <c:f>List1!$B$2:$B$6</c:f>
              <c:numCache>
                <c:formatCode>0.00</c:formatCode>
                <c:ptCount val="5"/>
                <c:pt idx="0">
                  <c:v>182</c:v>
                </c:pt>
                <c:pt idx="1">
                  <c:v>96.1</c:v>
                </c:pt>
                <c:pt idx="2">
                  <c:v>83.3</c:v>
                </c:pt>
                <c:pt idx="3">
                  <c:v>75.7</c:v>
                </c:pt>
                <c:pt idx="4">
                  <c:v>54.3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EBD-44C4-95EB-86B1A12AB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8664752"/>
        <c:axId val="404584272"/>
      </c:scatterChart>
      <c:valAx>
        <c:axId val="468664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L [</a:t>
                </a:r>
                <a:r>
                  <a:rPr lang="el-GR" sz="1330" b="0" i="0" u="none" strike="noStrike" baseline="0" dirty="0">
                    <a:effectLst/>
                  </a:rPr>
                  <a:t>μ</a:t>
                </a:r>
                <a:r>
                  <a:rPr lang="cs-CZ" dirty="0"/>
                  <a:t>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4584272"/>
        <c:crosses val="autoZero"/>
        <c:crossBetween val="midCat"/>
      </c:valAx>
      <c:valAx>
        <c:axId val="40458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F</a:t>
                </a:r>
                <a:r>
                  <a:rPr lang="cs-CZ" baseline="0" dirty="0"/>
                  <a:t> [kHz]</a:t>
                </a:r>
                <a:endParaRPr lang="cs-CZ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8664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B23179-5269-4A9F-828A-AD6991C3E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751B65-5D9B-4315-94FD-7B3748232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AB791A-2A79-4B69-A6C9-26C6D68E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608A-F29E-494C-ABBC-D43FCEC7A425}" type="datetimeFigureOut">
              <a:rPr lang="cs-CZ" smtClean="0"/>
              <a:t>13.06.2019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E3F8AC-5961-42D2-9D05-795D38FD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DEDEFA-EFAD-4286-8A5F-406B2220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6327-8B2E-4E5A-8C2A-9E15303FE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62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800AA-405C-4A2D-8748-54A39612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C81751-DFD9-446E-9C1F-B10DB2A1A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D311B5-DC6D-4F16-9109-9D79E64B8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608A-F29E-494C-ABBC-D43FCEC7A425}" type="datetimeFigureOut">
              <a:rPr lang="cs-CZ" smtClean="0"/>
              <a:t>13.06.2019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E4CE88-A755-4DDE-90A2-EDB0CAE8B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AD8089-29C9-4A5C-8460-9CDED2DE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6327-8B2E-4E5A-8C2A-9E15303FE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72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82DD474-4431-40EA-B0C7-B12AB8997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66AD22-F210-4D82-B31B-FF3615D91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B177FF-13E1-4DB0-9943-7688EB10F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608A-F29E-494C-ABBC-D43FCEC7A425}" type="datetimeFigureOut">
              <a:rPr lang="cs-CZ" smtClean="0"/>
              <a:t>13.06.2019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6094F1-BDF4-45B9-9C43-2DD063E6B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EC7C41-F1F6-4796-8A3F-18F4CBF3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6327-8B2E-4E5A-8C2A-9E15303FE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16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18992C-CFE1-4AD3-A2CA-14DC6007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207F78-BE18-474E-A068-D269E3B9D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A4B748-E8DE-40D1-940F-C72D3B90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608A-F29E-494C-ABBC-D43FCEC7A425}" type="datetimeFigureOut">
              <a:rPr lang="cs-CZ" smtClean="0"/>
              <a:t>13.06.2019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1C420D-CFEB-40A8-A8BB-BB7972CA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8298A6-4AA4-4A3F-A831-EC81636A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6327-8B2E-4E5A-8C2A-9E15303FE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23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0ABAE-60E8-44A6-8149-A3BAB8D5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12D1150-A72B-41EC-B1B6-67004865F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EF9B13-1B5A-4BCA-91D9-0C87CA122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608A-F29E-494C-ABBC-D43FCEC7A425}" type="datetimeFigureOut">
              <a:rPr lang="cs-CZ" smtClean="0"/>
              <a:t>13.06.2019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EB7168-6AFC-4045-B2FB-D431330C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653122-716E-4655-9B9F-1BCF5C91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6327-8B2E-4E5A-8C2A-9E15303FE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62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E6107-5973-4C1C-988D-3190D0E8B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3BC208-A078-4FB6-B9E0-93947C029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56B4556-5434-473E-A2A4-836F64B73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E441F3-3E30-4847-A94B-C1651129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608A-F29E-494C-ABBC-D43FCEC7A425}" type="datetimeFigureOut">
              <a:rPr lang="cs-CZ" smtClean="0"/>
              <a:t>13.06.2019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A76060-3B35-45AA-9B7F-FB33D257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E70B90-86E4-4E7A-AE57-74B1F0E3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6327-8B2E-4E5A-8C2A-9E15303FE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53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24137-DBFE-4175-B6C0-F2E66DFA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46EF064-B08A-43D9-915F-A7DB46135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895DC8B-291C-46AD-A0E2-4551C6BEE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FE29F60-CED5-411D-B57E-ACCA7AA28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8C173B7-EE8E-4DB1-B106-DD3B064C1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D037521-ED83-4F6F-B688-AD477727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608A-F29E-494C-ABBC-D43FCEC7A425}" type="datetimeFigureOut">
              <a:rPr lang="cs-CZ" smtClean="0"/>
              <a:t>13.06.2019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21512D4-7B27-4FA1-BEE6-D4F2B9D1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BD4965F-0838-4712-87CC-5ED79EEA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6327-8B2E-4E5A-8C2A-9E15303FE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92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721E8C-4570-4413-AA50-6E255CCA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44885E9-DBEC-4C78-93AC-465F0903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608A-F29E-494C-ABBC-D43FCEC7A425}" type="datetimeFigureOut">
              <a:rPr lang="cs-CZ" smtClean="0"/>
              <a:t>13.06.2019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8C80CCA-096F-403C-895C-51A83C610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7AEF97-D0B1-430E-8FDE-936DD1C2F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6327-8B2E-4E5A-8C2A-9E15303FE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02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088D21A-DABF-4E6C-946A-E619D98B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608A-F29E-494C-ABBC-D43FCEC7A425}" type="datetimeFigureOut">
              <a:rPr lang="cs-CZ" smtClean="0"/>
              <a:t>13.06.2019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B802E7F-7CE5-4CBC-A80C-F3923AFC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CD36B9-4D4D-4F62-8C74-40B22D9E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6327-8B2E-4E5A-8C2A-9E15303FE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65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E01F6-8F68-475E-9F08-F6F29EAB3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A548C0-AF68-475F-8E9D-1CC81DD1D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9FE2171-3E7A-41EF-9B0F-4D2BAD2F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A49B8E-518B-4A6C-AB0C-D6DD2CFA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608A-F29E-494C-ABBC-D43FCEC7A425}" type="datetimeFigureOut">
              <a:rPr lang="cs-CZ" smtClean="0"/>
              <a:t>13.06.2019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14832B-4344-4BDE-9F92-4839615B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6E3181-8F79-4C85-B7E8-CDAFAE0E5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6327-8B2E-4E5A-8C2A-9E15303FE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66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699043-27B0-426E-B926-1E22CF30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1217EA5-B58C-426C-9D68-AE2C79F3A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69B25BE-4F64-468D-94D1-817DCEA40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16C665-7475-48EC-B0F8-D660F40E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608A-F29E-494C-ABBC-D43FCEC7A425}" type="datetimeFigureOut">
              <a:rPr lang="cs-CZ" smtClean="0"/>
              <a:t>13.06.2019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17F5D1-DD56-406D-9649-34EE161B4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C55C22-B264-4863-8714-33BD9106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6327-8B2E-4E5A-8C2A-9E15303FE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1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0834173-2497-4A88-AE78-CEDC44A3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597CE06-6602-4E23-8873-AE1103BEB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D46B96-06DC-4BC1-BDB0-AD019FA51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1608A-F29E-494C-ABBC-D43FCEC7A425}" type="datetimeFigureOut">
              <a:rPr lang="cs-CZ" smtClean="0"/>
              <a:t>13.06.2019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AB8AD9-8AF2-4CB8-81B6-EC3F5B9EB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0A5226-580F-472D-9834-6662C25C3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26327-8B2E-4E5A-8C2A-9E15303FE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20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.techmania.cz/cs/encyklopedie/fyzika/magnetismus/civka" TargetMode="External"/><Relationship Id="rId5" Type="http://schemas.openxmlformats.org/officeDocument/2006/relationships/hyperlink" Target="https://cs.wikipedia.org/wiki/C%C3%ADvka#/media/File:Electronic_component_inductors.jpg" TargetMode="Externa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ld.spsemoh.cz/vyuka/zel/kondenzatory.htm" TargetMode="External"/><Relationship Id="rId5" Type="http://schemas.openxmlformats.org/officeDocument/2006/relationships/hyperlink" Target="http://599.cz/view.php?cisloclanku=2008012701" TargetMode="Externa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uc.kr-olomoucky.cz/terms/4" TargetMode="External"/><Relationship Id="rId5" Type="http://schemas.openxmlformats.org/officeDocument/2006/relationships/hyperlink" Target="http://old.spsemoh.cz/vyuka/zel/rezistory.htm" TargetMode="Externa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7" Type="http://schemas.openxmlformats.org/officeDocument/2006/relationships/image" Target="../media/image4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Relationship Id="rId9" Type="http://schemas.openxmlformats.org/officeDocument/2006/relationships/hyperlink" Target="https://en.wikipedia.org/wiki/RLC_circuit#/media/File:RLC_series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yzika.jreichl.com/index.php/main.article/view/354-elektromagneticky-oscilator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gif"/><Relationship Id="rId4" Type="http://schemas.openxmlformats.org/officeDocument/2006/relationships/hyperlink" Target="https://commons.wikimedia.org/wiki/File:Tuned_circuit_animation_3.g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rmonic_oscillator#/media/File:Animated-mass-spring-faster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4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1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index.php?title=Tlumen%C3%BD_harmonick%C3%BD_oscil%C3%A1tor&amp;oldid=42177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hyperlink" Target="https://en.wikipedia.org/wiki/Harmonic_oscillator#/media/File:Animated-mass-spring-faster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11" Type="http://schemas.openxmlformats.org/officeDocument/2006/relationships/hyperlink" Target="https://cs.wikipedia.org/wiki/Matematick%C3%A9_kyvadlo#/media/File:Pendulum.svg" TargetMode="External"/><Relationship Id="rId5" Type="http://schemas.openxmlformats.org/officeDocument/2006/relationships/image" Target="../media/image41.png"/><Relationship Id="rId10" Type="http://schemas.openxmlformats.org/officeDocument/2006/relationships/image" Target="../media/image8.png"/><Relationship Id="rId4" Type="http://schemas.openxmlformats.org/officeDocument/2006/relationships/image" Target="../media/image37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Tlumen%C3%A9_kmit%C3%A1n%C3%AD#/media/File:Damped_oscillation_graph.svg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1.png"/><Relationship Id="rId18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hyperlink" Target="http://matematika.cuni.cz/dl/analyza/animace/k0042/oscilator/oscilator1.html" TargetMode="External"/><Relationship Id="rId17" Type="http://schemas.openxmlformats.org/officeDocument/2006/relationships/image" Target="../media/image27.png"/><Relationship Id="rId2" Type="http://schemas.openxmlformats.org/officeDocument/2006/relationships/image" Target="../media/image16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hyperlink" Target="https://cs.wikipedia.org/wiki/Tlumen%C3%A9_kmit%C3%A1n%C3%AD" TargetMode="External"/><Relationship Id="rId5" Type="http://schemas.openxmlformats.org/officeDocument/2006/relationships/image" Target="../media/image15.png"/><Relationship Id="rId15" Type="http://schemas.openxmlformats.org/officeDocument/2006/relationships/image" Target="../media/image21.gif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55265" y="1029538"/>
            <a:ext cx="1130367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dirty="0">
                <a:solidFill>
                  <a:srgbClr val="0070C0"/>
                </a:solidFill>
              </a:rPr>
              <a:t>Harmonické oscilátory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5265" y="3905735"/>
            <a:ext cx="59196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b="1" dirty="0"/>
              <a:t>Analogie mezi mechanickým LHO a RLC obvodem</a:t>
            </a:r>
          </a:p>
          <a:p>
            <a:endParaRPr lang="cs-CZ" sz="2200" b="1" dirty="0"/>
          </a:p>
          <a:p>
            <a:r>
              <a:rPr lang="cs-CZ" sz="2200" dirty="0"/>
              <a:t>Kamil Mudruňka, Kateřina Pilná, Eva Fialová 2019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2B976AF-0D10-4C1E-96FA-AE474931B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164" y="2629786"/>
            <a:ext cx="4247119" cy="390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4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A0A1F71-6102-45DC-8DED-DE791CB3FA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C0DD4AAA-E7A2-4C78-9D11-527C1874A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/>
              <a:t>Závislost na tuhosti pružiny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>
                <a:extLst>
                  <a:ext uri="{FF2B5EF4-FFF2-40B4-BE49-F238E27FC236}">
                    <a16:creationId xmlns:a16="http://schemas.microsoft.com/office/drawing/2014/main" id="{FF668200-5B70-4440-83C1-C7A70966B3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9107256"/>
                  </p:ext>
                </p:extLst>
              </p:nvPr>
            </p:nvGraphicFramePr>
            <p:xfrm>
              <a:off x="700314" y="2359176"/>
              <a:ext cx="4239380" cy="287080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99854">
                      <a:extLst>
                        <a:ext uri="{9D8B030D-6E8A-4147-A177-3AD203B41FA5}">
                          <a16:colId xmlns:a16="http://schemas.microsoft.com/office/drawing/2014/main" val="1329577172"/>
                        </a:ext>
                      </a:extLst>
                    </a:gridCol>
                    <a:gridCol w="1619763">
                      <a:extLst>
                        <a:ext uri="{9D8B030D-6E8A-4147-A177-3AD203B41FA5}">
                          <a16:colId xmlns:a16="http://schemas.microsoft.com/office/drawing/2014/main" val="3105493051"/>
                        </a:ext>
                      </a:extLst>
                    </a:gridCol>
                    <a:gridCol w="1619763">
                      <a:extLst>
                        <a:ext uri="{9D8B030D-6E8A-4147-A177-3AD203B41FA5}">
                          <a16:colId xmlns:a16="http://schemas.microsoft.com/office/drawing/2014/main" val="2130554369"/>
                        </a:ext>
                      </a:extLst>
                    </a:gridCol>
                  </a:tblGrid>
                  <a:tr h="71770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800" u="none" strike="noStrike" dirty="0">
                              <a:effectLst/>
                            </a:rPr>
                            <a:t>k [N/m]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800" u="none" strike="noStrike">
                              <a:effectLst/>
                            </a:rPr>
                            <a:t>f naměřená [Hz]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800" u="none" strike="noStrike">
                              <a:effectLst/>
                            </a:rPr>
                            <a:t>f teoretická [Hz]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391784108"/>
                      </a:ext>
                    </a:extLst>
                  </a:tr>
                  <a:tr h="717701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 dirty="0">
                              <a:effectLst/>
                            </a:rPr>
                            <a:t>19,67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 dirty="0">
                              <a:effectLst/>
                            </a:rPr>
                            <a:t>1,61</a:t>
                          </a:r>
                          <a14:m>
                            <m:oMath xmlns:m="http://schemas.openxmlformats.org/officeDocument/2006/math">
                              <m:r>
                                <a:rPr lang="cs-CZ" sz="18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cs-CZ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0,01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>
                              <a:effectLst/>
                            </a:rPr>
                            <a:t>1,87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916277056"/>
                      </a:ext>
                    </a:extLst>
                  </a:tr>
                  <a:tr h="717701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 dirty="0">
                              <a:effectLst/>
                            </a:rPr>
                            <a:t>24,59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 dirty="0">
                              <a:effectLst/>
                            </a:rPr>
                            <a:t>1,80</a:t>
                          </a:r>
                          <a14:m>
                            <m:oMath xmlns:m="http://schemas.openxmlformats.org/officeDocument/2006/math">
                              <m:r>
                                <a:rPr lang="cs-CZ" sz="18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cs-CZ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0,01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>
                              <a:effectLst/>
                            </a:rPr>
                            <a:t>2,09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960701560"/>
                      </a:ext>
                    </a:extLst>
                  </a:tr>
                  <a:tr h="717701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>
                              <a:effectLst/>
                            </a:rPr>
                            <a:t>32,79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 dirty="0">
                              <a:effectLst/>
                            </a:rPr>
                            <a:t>2,10</a:t>
                          </a:r>
                          <a14:m>
                            <m:oMath xmlns:m="http://schemas.openxmlformats.org/officeDocument/2006/math">
                              <m:r>
                                <a:rPr lang="cs-CZ" sz="18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cs-CZ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0,01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 dirty="0">
                              <a:effectLst/>
                            </a:rPr>
                            <a:t>2,41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42766576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>
                <a:extLst>
                  <a:ext uri="{FF2B5EF4-FFF2-40B4-BE49-F238E27FC236}">
                    <a16:creationId xmlns:a16="http://schemas.microsoft.com/office/drawing/2014/main" id="{FF668200-5B70-4440-83C1-C7A70966B3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9107256"/>
                  </p:ext>
                </p:extLst>
              </p:nvPr>
            </p:nvGraphicFramePr>
            <p:xfrm>
              <a:off x="700314" y="2359176"/>
              <a:ext cx="4239380" cy="287080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99854">
                      <a:extLst>
                        <a:ext uri="{9D8B030D-6E8A-4147-A177-3AD203B41FA5}">
                          <a16:colId xmlns:a16="http://schemas.microsoft.com/office/drawing/2014/main" val="1329577172"/>
                        </a:ext>
                      </a:extLst>
                    </a:gridCol>
                    <a:gridCol w="1619763">
                      <a:extLst>
                        <a:ext uri="{9D8B030D-6E8A-4147-A177-3AD203B41FA5}">
                          <a16:colId xmlns:a16="http://schemas.microsoft.com/office/drawing/2014/main" val="3105493051"/>
                        </a:ext>
                      </a:extLst>
                    </a:gridCol>
                    <a:gridCol w="1619763">
                      <a:extLst>
                        <a:ext uri="{9D8B030D-6E8A-4147-A177-3AD203B41FA5}">
                          <a16:colId xmlns:a16="http://schemas.microsoft.com/office/drawing/2014/main" val="2130554369"/>
                        </a:ext>
                      </a:extLst>
                    </a:gridCol>
                  </a:tblGrid>
                  <a:tr h="71770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800" u="none" strike="noStrike">
                              <a:effectLst/>
                            </a:rPr>
                            <a:t>k [N/m]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800" u="none" strike="noStrike">
                              <a:effectLst/>
                            </a:rPr>
                            <a:t>f naměřená [Hz]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800" u="none" strike="noStrike">
                              <a:effectLst/>
                            </a:rPr>
                            <a:t>f teoretická [Hz]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391784108"/>
                      </a:ext>
                    </a:extLst>
                  </a:tr>
                  <a:tr h="717701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>
                              <a:effectLst/>
                            </a:rPr>
                            <a:t>19,67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3810" marR="3810" marT="3810" marB="0" anchor="b">
                        <a:blipFill>
                          <a:blip r:embed="rId2"/>
                          <a:stretch>
                            <a:fillRect l="-61798" t="-101695" r="-100375" b="-218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>
                              <a:effectLst/>
                            </a:rPr>
                            <a:t>1,87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916277056"/>
                      </a:ext>
                    </a:extLst>
                  </a:tr>
                  <a:tr h="717701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 dirty="0">
                              <a:effectLst/>
                            </a:rPr>
                            <a:t>24,59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3810" marR="3810" marT="3810" marB="0" anchor="b">
                        <a:blipFill>
                          <a:blip r:embed="rId2"/>
                          <a:stretch>
                            <a:fillRect l="-61798" t="-203419" r="-100375" b="-12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>
                              <a:effectLst/>
                            </a:rPr>
                            <a:t>2,09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960701560"/>
                      </a:ext>
                    </a:extLst>
                  </a:tr>
                  <a:tr h="717701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>
                              <a:effectLst/>
                            </a:rPr>
                            <a:t>32,79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3810" marR="3810" marT="3810" marB="0" anchor="b">
                        <a:blipFill>
                          <a:blip r:embed="rId2"/>
                          <a:stretch>
                            <a:fillRect l="-61798" t="-300847" r="-100375" b="-19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 dirty="0">
                              <a:effectLst/>
                            </a:rPr>
                            <a:t>2,41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427665764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910352C9-0696-4FF2-920D-03666DA51D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4728768"/>
              </p:ext>
            </p:extLst>
          </p:nvPr>
        </p:nvGraphicFramePr>
        <p:xfrm>
          <a:off x="5464630" y="1690688"/>
          <a:ext cx="5902476" cy="475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77C69692-A95E-4A46-97FB-D576E5E13CE4}"/>
                  </a:ext>
                </a:extLst>
              </p:cNvPr>
              <p:cNvSpPr txBox="1"/>
              <p:nvPr/>
            </p:nvSpPr>
            <p:spPr>
              <a:xfrm>
                <a:off x="700314" y="1655600"/>
                <a:ext cx="26989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cs-CZ" sz="2400" dirty="0"/>
                  <a:t>m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</a:rPr>
                      <m:t>=285,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68</m:t>
                    </m:r>
                    <m:r>
                      <a:rPr lang="cs-CZ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cs-CZ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0,02 </m:t>
                    </m:r>
                    <m:r>
                      <m:rPr>
                        <m:sty m:val="p"/>
                      </m:rPr>
                      <a:rPr lang="cs-CZ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77C69692-A95E-4A46-97FB-D576E5E13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14" y="1655600"/>
                <a:ext cx="2698944" cy="369332"/>
              </a:xfrm>
              <a:prstGeom prst="rect">
                <a:avLst/>
              </a:prstGeom>
              <a:blipFill>
                <a:blip r:embed="rId4"/>
                <a:stretch>
                  <a:fillRect l="-6998" t="-26667" r="-3160" b="-5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834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5A32B08-1577-461A-9900-342E201DE1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03EAA3-0E29-4F24-8A31-38248BCF8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25" y="276980"/>
            <a:ext cx="4922888" cy="33419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4C5B8BA-B1FB-4EA6-AF18-AFD424D0B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767" y="276979"/>
            <a:ext cx="5243233" cy="33419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A4F9B21-3BA7-484A-93BA-F875FBEF4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25" y="3728962"/>
            <a:ext cx="4922888" cy="3018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E7D14724-7B20-42E0-9C35-2709BAAC2532}"/>
                  </a:ext>
                </a:extLst>
              </p:cNvPr>
              <p:cNvSpPr/>
              <p:nvPr/>
            </p:nvSpPr>
            <p:spPr>
              <a:xfrm>
                <a:off x="857252" y="3763392"/>
                <a:ext cx="1577522" cy="2649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cs-CZ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sz="1400" b="0" dirty="0">
                    <a:solidFill>
                      <a:schemeClr val="tx1"/>
                    </a:solidFill>
                  </a:rPr>
                  <a:t>=19,67</a:t>
                </a:r>
                <a:r>
                  <a:rPr lang="cs-CZ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cs-CZ" sz="1400" dirty="0">
                    <a:solidFill>
                      <a:schemeClr val="tx1"/>
                    </a:solidFill>
                  </a:rPr>
                  <a:t>N/m</a:t>
                </a:r>
                <a:endParaRPr lang="cs-CZ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E7D14724-7B20-42E0-9C35-2709BAAC25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2" y="3763392"/>
                <a:ext cx="1577522" cy="264966"/>
              </a:xfrm>
              <a:prstGeom prst="rect">
                <a:avLst/>
              </a:prstGeom>
              <a:blipFill>
                <a:blip r:embed="rId5"/>
                <a:stretch>
                  <a:fillRect t="-8696" b="-2826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C562C070-5DE3-41C5-A3A2-790BE5D09099}"/>
                  </a:ext>
                </a:extLst>
              </p:cNvPr>
              <p:cNvSpPr/>
              <p:nvPr/>
            </p:nvSpPr>
            <p:spPr>
              <a:xfrm>
                <a:off x="6867527" y="276979"/>
                <a:ext cx="1577522" cy="2649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cs-CZ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sz="1400" b="0" dirty="0">
                    <a:solidFill>
                      <a:schemeClr val="tx1"/>
                    </a:solidFill>
                  </a:rPr>
                  <a:t>=24,59</a:t>
                </a:r>
                <a:r>
                  <a:rPr lang="cs-CZ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cs-CZ" sz="1400" dirty="0">
                    <a:solidFill>
                      <a:schemeClr val="tx1"/>
                    </a:solidFill>
                  </a:rPr>
                  <a:t>N/m</a:t>
                </a:r>
                <a:endParaRPr lang="cs-CZ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C562C070-5DE3-41C5-A3A2-790BE5D090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527" y="276979"/>
                <a:ext cx="1577522" cy="264966"/>
              </a:xfrm>
              <a:prstGeom prst="rect">
                <a:avLst/>
              </a:prstGeom>
              <a:blipFill>
                <a:blip r:embed="rId6"/>
                <a:stretch>
                  <a:fillRect t="-8696" b="-2826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266932A8-4F7E-493D-80A9-979FA71AFDFF}"/>
                  </a:ext>
                </a:extLst>
              </p:cNvPr>
              <p:cNvSpPr/>
              <p:nvPr/>
            </p:nvSpPr>
            <p:spPr>
              <a:xfrm>
                <a:off x="1009652" y="294063"/>
                <a:ext cx="1577522" cy="2649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cs-CZ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sz="1400" b="0" dirty="0">
                    <a:solidFill>
                      <a:schemeClr val="tx1"/>
                    </a:solidFill>
                  </a:rPr>
                  <a:t>=32,79</a:t>
                </a:r>
                <a:r>
                  <a:rPr lang="cs-CZ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cs-CZ" sz="1400" dirty="0">
                    <a:solidFill>
                      <a:schemeClr val="tx1"/>
                    </a:solidFill>
                  </a:rPr>
                  <a:t>N/m</a:t>
                </a:r>
                <a:endParaRPr lang="cs-CZ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266932A8-4F7E-493D-80A9-979FA71AFD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2" y="294063"/>
                <a:ext cx="1577522" cy="264966"/>
              </a:xfrm>
              <a:prstGeom prst="rect">
                <a:avLst/>
              </a:prstGeom>
              <a:blipFill>
                <a:blip r:embed="rId7"/>
                <a:stretch>
                  <a:fillRect t="-8696" b="-2608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154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B0B99-63B7-4535-9B3F-AF120E436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662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10000" b="1" dirty="0"/>
              <a:t>RLC Obvod</a:t>
            </a:r>
            <a:endParaRPr lang="cs-CZ" sz="100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5E1CD04-98E5-4984-9E68-D2B8470682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9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D34597-1997-49B6-AE99-D4A8EBE0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Cívka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5576D3-FCE5-4FA6-800A-3ACEA2389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 - indukčnost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16B676A2-C353-4E32-9D59-2C11AB695832}"/>
                  </a:ext>
                </a:extLst>
              </p:cNvPr>
              <p:cNvSpPr txBox="1"/>
              <p:nvPr/>
            </p:nvSpPr>
            <p:spPr>
              <a:xfrm>
                <a:off x="838200" y="2615141"/>
                <a:ext cx="1419808" cy="701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16B676A2-C353-4E32-9D59-2C11AB695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15141"/>
                <a:ext cx="1419808" cy="701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VÃ½sledek obrÃ¡zku pro cÃ­vka">
            <a:extLst>
              <a:ext uri="{FF2B5EF4-FFF2-40B4-BE49-F238E27FC236}">
                <a16:creationId xmlns:a16="http://schemas.microsoft.com/office/drawing/2014/main" id="{4451F4F7-3D78-4D55-A310-EDBD430FE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49" y="1690688"/>
            <a:ext cx="5973536" cy="28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cÃ­vka">
            <a:extLst>
              <a:ext uri="{FF2B5EF4-FFF2-40B4-BE49-F238E27FC236}">
                <a16:creationId xmlns:a16="http://schemas.microsoft.com/office/drawing/2014/main" id="{EDF0130E-9C64-470B-AC4C-1873FAF01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2749210" cy="243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F8125CD2-D748-4917-8E0C-7AA51045AA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9858B7B-DDB0-4E81-8C5E-DF4F4E92187B}"/>
              </a:ext>
            </a:extLst>
          </p:cNvPr>
          <p:cNvSpPr/>
          <p:nvPr/>
        </p:nvSpPr>
        <p:spPr>
          <a:xfrm>
            <a:off x="376545" y="6176963"/>
            <a:ext cx="3762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Zdroj:</a:t>
            </a:r>
          </a:p>
          <a:p>
            <a:r>
              <a:rPr lang="cs-CZ" sz="800" dirty="0">
                <a:hlinkClick r:id="rId5"/>
              </a:rPr>
              <a:t>https://cs.wikipedia.org/wiki/C%C3%ADvka#/media/File:Electronic_component_inductors.jpg</a:t>
            </a:r>
            <a:endParaRPr lang="cs-CZ" sz="8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5082D93-0FBF-40DD-85F2-EB6D86ACB9C9}"/>
              </a:ext>
            </a:extLst>
          </p:cNvPr>
          <p:cNvSpPr/>
          <p:nvPr/>
        </p:nvSpPr>
        <p:spPr>
          <a:xfrm>
            <a:off x="5952427" y="4616635"/>
            <a:ext cx="37629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Zdroj:</a:t>
            </a:r>
          </a:p>
          <a:p>
            <a:r>
              <a:rPr lang="cs-CZ" sz="800" dirty="0">
                <a:hlinkClick r:id="rId6"/>
              </a:rPr>
              <a:t>https://edu.techmania.cz/cs/encyklopedie/fyzika/magnetismus/civka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160289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D8CB2-F2D0-4471-8F49-D989D36A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Kondenzátor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58D3E8-1813-44A8-8A90-D3DB02761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 - kapacita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08B04BF-F854-4CE9-8BE7-3B7A11F29A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902E6371-C1B2-4D0B-92A4-55F162199315}"/>
                  </a:ext>
                </a:extLst>
              </p:cNvPr>
              <p:cNvSpPr txBox="1"/>
              <p:nvPr/>
            </p:nvSpPr>
            <p:spPr>
              <a:xfrm>
                <a:off x="838200" y="2603068"/>
                <a:ext cx="2595465" cy="8259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𝐼𝑑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902E6371-C1B2-4D0B-92A4-55F162199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03068"/>
                <a:ext cx="2595465" cy="825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VÃ½sledek obrÃ¡zku pro kondenzÃ¡tory">
            <a:extLst>
              <a:ext uri="{FF2B5EF4-FFF2-40B4-BE49-F238E27FC236}">
                <a16:creationId xmlns:a16="http://schemas.microsoft.com/office/drawing/2014/main" id="{728C03D5-8273-4199-9ED9-4E525DA34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99" y="3795713"/>
            <a:ext cx="42767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ek obrÃ¡zku pro kondenzÃ¡tor princip">
            <a:extLst>
              <a:ext uri="{FF2B5EF4-FFF2-40B4-BE49-F238E27FC236}">
                <a16:creationId xmlns:a16="http://schemas.microsoft.com/office/drawing/2014/main" id="{89CD9800-BB9D-4915-8EF4-3EE7FD110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20" y="1628299"/>
            <a:ext cx="5773724" cy="289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5826D9C-3DEA-44B1-B72F-1718AB061367}"/>
              </a:ext>
            </a:extLst>
          </p:cNvPr>
          <p:cNvSpPr/>
          <p:nvPr/>
        </p:nvSpPr>
        <p:spPr>
          <a:xfrm>
            <a:off x="6784959" y="4655618"/>
            <a:ext cx="37629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Zdroj:</a:t>
            </a:r>
          </a:p>
          <a:p>
            <a:r>
              <a:rPr lang="cs-CZ" sz="800" dirty="0">
                <a:hlinkClick r:id="rId5"/>
              </a:rPr>
              <a:t>http://599.cz/view.php?cisloclanku=2008012701</a:t>
            </a:r>
            <a:endParaRPr lang="cs-CZ" sz="8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BCFB7C3-5AED-4273-BA4E-CEE3987D8A56}"/>
              </a:ext>
            </a:extLst>
          </p:cNvPr>
          <p:cNvSpPr/>
          <p:nvPr/>
        </p:nvSpPr>
        <p:spPr>
          <a:xfrm>
            <a:off x="897285" y="6154321"/>
            <a:ext cx="37629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Zdroj:</a:t>
            </a:r>
          </a:p>
          <a:p>
            <a:r>
              <a:rPr lang="cs-CZ" sz="800" dirty="0">
                <a:hlinkClick r:id="rId6"/>
              </a:rPr>
              <a:t>http://old.spsemoh.cz/vyuka/zel/kondenzatory.htm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401912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D875A-0FC8-46B1-A1B2-D8034ADFA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Rezistor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CE3A95-1149-4C88-B2F2-17BF17E29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 - odpor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3887A36-DAA1-44E3-990F-0545D8A8A2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433D5120-3257-4F5E-B051-55E41BDC7B95}"/>
                  </a:ext>
                </a:extLst>
              </p:cNvPr>
              <p:cNvSpPr txBox="1"/>
              <p:nvPr/>
            </p:nvSpPr>
            <p:spPr>
              <a:xfrm>
                <a:off x="838200" y="2756187"/>
                <a:ext cx="13057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𝑅𝐼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433D5120-3257-4F5E-B051-55E41BDC7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56187"/>
                <a:ext cx="1305789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VÃ½sledek obrÃ¡zku pro rezistory">
            <a:extLst>
              <a:ext uri="{FF2B5EF4-FFF2-40B4-BE49-F238E27FC236}">
                <a16:creationId xmlns:a16="http://schemas.microsoft.com/office/drawing/2014/main" id="{2CC31042-8197-4A76-AEE6-6124E2D23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20308"/>
            <a:ext cx="2253825" cy="238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ek obrÃ¡zku pro ohmÅ¯v zÃ¡kon">
            <a:extLst>
              <a:ext uri="{FF2B5EF4-FFF2-40B4-BE49-F238E27FC236}">
                <a16:creationId xmlns:a16="http://schemas.microsoft.com/office/drawing/2014/main" id="{58D2CF0D-7613-4F07-B7C2-56265664E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76" y="727970"/>
            <a:ext cx="4804877" cy="413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0D90CF9-F9F7-46AD-827B-8096E3DD48D4}"/>
              </a:ext>
            </a:extLst>
          </p:cNvPr>
          <p:cNvSpPr/>
          <p:nvPr/>
        </p:nvSpPr>
        <p:spPr>
          <a:xfrm>
            <a:off x="897285" y="6154321"/>
            <a:ext cx="37629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Zdroj:</a:t>
            </a:r>
          </a:p>
          <a:p>
            <a:r>
              <a:rPr lang="cs-CZ" sz="800" dirty="0">
                <a:hlinkClick r:id="rId5"/>
              </a:rPr>
              <a:t>http://old.spsemoh.cz/vyuka/zel/rezistory.htm</a:t>
            </a:r>
            <a:endParaRPr lang="cs-CZ" sz="8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68A4046-41C0-49FD-B36F-E7E219449344}"/>
              </a:ext>
            </a:extLst>
          </p:cNvPr>
          <p:cNvSpPr/>
          <p:nvPr/>
        </p:nvSpPr>
        <p:spPr>
          <a:xfrm>
            <a:off x="5300176" y="4836819"/>
            <a:ext cx="37629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Zdroj:</a:t>
            </a:r>
          </a:p>
          <a:p>
            <a:r>
              <a:rPr lang="cs-CZ" sz="800" dirty="0">
                <a:hlinkClick r:id="rId6"/>
              </a:rPr>
              <a:t>https://eluc.kr-olomoucky.cz/terms/4</a:t>
            </a:r>
            <a:endParaRPr lang="cs-CZ" sz="8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DF30754-8024-406A-88F6-3919FBABA441}"/>
              </a:ext>
            </a:extLst>
          </p:cNvPr>
          <p:cNvSpPr/>
          <p:nvPr/>
        </p:nvSpPr>
        <p:spPr>
          <a:xfrm>
            <a:off x="5300176" y="4859636"/>
            <a:ext cx="37629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Zdroj:</a:t>
            </a:r>
          </a:p>
          <a:p>
            <a:r>
              <a:rPr lang="cs-CZ" sz="800" dirty="0">
                <a:hlinkClick r:id="rId6"/>
              </a:rPr>
              <a:t>https://eluc.kr-olomoucky.cz/terms/4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833843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26884-AF41-4B1D-8CD7-E6621A88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/>
              <a:t>RLC Obvod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5B18486-C302-4DF1-B70C-3CD889FF166E}"/>
                  </a:ext>
                </a:extLst>
              </p:cNvPr>
              <p:cNvSpPr txBox="1"/>
              <p:nvPr/>
            </p:nvSpPr>
            <p:spPr>
              <a:xfrm>
                <a:off x="555609" y="1823152"/>
                <a:ext cx="301165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5B18486-C302-4DF1-B70C-3CD889FF1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09" y="1823152"/>
                <a:ext cx="3011650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E778F2D4-5BA4-4D0F-8A39-FC8B36C19610}"/>
                  </a:ext>
                </a:extLst>
              </p:cNvPr>
              <p:cNvSpPr txBox="1"/>
              <p:nvPr/>
            </p:nvSpPr>
            <p:spPr>
              <a:xfrm>
                <a:off x="555609" y="4485929"/>
                <a:ext cx="3456266" cy="7411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E778F2D4-5BA4-4D0F-8A39-FC8B36C19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09" y="4485929"/>
                <a:ext cx="3456266" cy="741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398C33F2-CE4E-46D9-A5B2-7EAF914E1789}"/>
                  </a:ext>
                </a:extLst>
              </p:cNvPr>
              <p:cNvSpPr txBox="1"/>
              <p:nvPr/>
            </p:nvSpPr>
            <p:spPr>
              <a:xfrm>
                <a:off x="776465" y="5528789"/>
                <a:ext cx="1441511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398C33F2-CE4E-46D9-A5B2-7EAF914E1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65" y="5528789"/>
                <a:ext cx="1441511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324836A2-BDFD-49ED-BB39-396654573531}"/>
                  </a:ext>
                </a:extLst>
              </p:cNvPr>
              <p:cNvSpPr txBox="1"/>
              <p:nvPr/>
            </p:nvSpPr>
            <p:spPr>
              <a:xfrm>
                <a:off x="2340314" y="5531225"/>
                <a:ext cx="1187743" cy="689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324836A2-BDFD-49ED-BB39-396654573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314" y="5531225"/>
                <a:ext cx="1187743" cy="6890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99CED739-EB24-4304-B6B9-8F6D36BC94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04" y="1320919"/>
            <a:ext cx="4354505" cy="2803212"/>
          </a:xfrm>
          <a:prstGeom prst="rect">
            <a:avLst/>
          </a:prstGeom>
        </p:spPr>
      </p:pic>
      <p:pic>
        <p:nvPicPr>
          <p:cNvPr id="1026" name="Picture 2" descr="https://upload.wikimedia.org/wikipedia/en/thumb/9/9f/RLC_series.png/350px-RLC_series.png">
            <a:extLst>
              <a:ext uri="{FF2B5EF4-FFF2-40B4-BE49-F238E27FC236}">
                <a16:creationId xmlns:a16="http://schemas.microsoft.com/office/drawing/2014/main" id="{89169ACB-0874-493A-BDE2-579D51D1F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29" y="3998568"/>
            <a:ext cx="5047526" cy="177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C1D3F499-6747-42C0-89AE-017840C369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15675C23-B073-48E4-A3FA-13BE6FDDBD75}"/>
                  </a:ext>
                </a:extLst>
              </p:cNvPr>
              <p:cNvSpPr txBox="1"/>
              <p:nvPr/>
            </p:nvSpPr>
            <p:spPr>
              <a:xfrm>
                <a:off x="751741" y="2469678"/>
                <a:ext cx="3456266" cy="8259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nary>
                        <m:nary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𝐼𝑑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15675C23-B073-48E4-A3FA-13BE6FDDB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41" y="2469678"/>
                <a:ext cx="3456266" cy="8259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10">
            <a:extLst>
              <a:ext uri="{FF2B5EF4-FFF2-40B4-BE49-F238E27FC236}">
                <a16:creationId xmlns:a16="http://schemas.microsoft.com/office/drawing/2014/main" id="{49CCDD29-079A-4010-B999-3FAA3CC1F4B3}"/>
              </a:ext>
            </a:extLst>
          </p:cNvPr>
          <p:cNvSpPr/>
          <p:nvPr/>
        </p:nvSpPr>
        <p:spPr>
          <a:xfrm>
            <a:off x="6478829" y="5941816"/>
            <a:ext cx="37629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Zdroj:</a:t>
            </a:r>
          </a:p>
          <a:p>
            <a:r>
              <a:rPr lang="cs-CZ" sz="800" dirty="0">
                <a:hlinkClick r:id="rId9"/>
              </a:rPr>
              <a:t>https://en.wikipedia.org/wiki/RLC_circuit#/media/File:RLC_series.png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185354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3B3AC-22BB-4952-AD11-2E50DAF2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RLC Obvod</a:t>
            </a:r>
            <a:endParaRPr lang="cs-CZ" dirty="0"/>
          </a:p>
        </p:txBody>
      </p:sp>
      <p:pic>
        <p:nvPicPr>
          <p:cNvPr id="4" name="Obrázek 3" descr="http://fyzika.jreichl.com/data/E_kmitani_vlneni_soubory/image007.png">
            <a:extLst>
              <a:ext uri="{FF2B5EF4-FFF2-40B4-BE49-F238E27FC236}">
                <a16:creationId xmlns:a16="http://schemas.microsoft.com/office/drawing/2014/main" id="{2BDE5441-7883-4ECB-AFD8-4C8E938C13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9" y="1455489"/>
            <a:ext cx="5310231" cy="41315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3228A074-C860-478F-ADBF-7CE4319890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13FB52D-0702-44C8-874C-E93BFCF55675}"/>
              </a:ext>
            </a:extLst>
          </p:cNvPr>
          <p:cNvSpPr/>
          <p:nvPr/>
        </p:nvSpPr>
        <p:spPr>
          <a:xfrm>
            <a:off x="1118265" y="5831547"/>
            <a:ext cx="3994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/>
              <a:t>Zdroj:</a:t>
            </a:r>
          </a:p>
          <a:p>
            <a:r>
              <a:rPr lang="cs-CZ" sz="800">
                <a:hlinkClick r:id="rId3"/>
              </a:rPr>
              <a:t>http://fyzika.jreichl.com/index.php/main.article/view/354-elektromagneticky-oscilator</a:t>
            </a:r>
            <a:endParaRPr lang="cs-CZ" sz="8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8139B7C-802A-468A-898E-CB4A8F0B3D74}"/>
              </a:ext>
            </a:extLst>
          </p:cNvPr>
          <p:cNvSpPr/>
          <p:nvPr/>
        </p:nvSpPr>
        <p:spPr>
          <a:xfrm>
            <a:off x="7078911" y="5831547"/>
            <a:ext cx="3994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Zdroj:</a:t>
            </a:r>
          </a:p>
          <a:p>
            <a:r>
              <a:rPr lang="cs-CZ" sz="800" dirty="0">
                <a:hlinkClick r:id="rId4"/>
              </a:rPr>
              <a:t>https://commons.wikimedia.org/wiki/File:Tuned_circuit_animation_3.gif</a:t>
            </a:r>
            <a:endParaRPr lang="cs-CZ" sz="800" dirty="0"/>
          </a:p>
        </p:txBody>
      </p:sp>
      <p:pic>
        <p:nvPicPr>
          <p:cNvPr id="9218" name="Picture 2" descr="File:Tuned circuit animation 3.gif">
            <a:extLst>
              <a:ext uri="{FF2B5EF4-FFF2-40B4-BE49-F238E27FC236}">
                <a16:creationId xmlns:a16="http://schemas.microsoft.com/office/drawing/2014/main" id="{F8F8F8C8-8988-486F-8114-6A744F0527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224" y="2097816"/>
            <a:ext cx="38862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161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4C8199-6884-4984-B886-05AD6D98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/>
              <a:t>Závislost na kapacitě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4CE1CDF-DA30-48FD-B4A2-1A0AD9DBB3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D70442C7-4FA9-4FD7-BF9B-E4FBB2585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701292"/>
              </p:ext>
            </p:extLst>
          </p:nvPr>
        </p:nvGraphicFramePr>
        <p:xfrm>
          <a:off x="838200" y="2694292"/>
          <a:ext cx="5266655" cy="2473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2137">
                  <a:extLst>
                    <a:ext uri="{9D8B030D-6E8A-4147-A177-3AD203B41FA5}">
                      <a16:colId xmlns:a16="http://schemas.microsoft.com/office/drawing/2014/main" val="3230186720"/>
                    </a:ext>
                  </a:extLst>
                </a:gridCol>
                <a:gridCol w="2012259">
                  <a:extLst>
                    <a:ext uri="{9D8B030D-6E8A-4147-A177-3AD203B41FA5}">
                      <a16:colId xmlns:a16="http://schemas.microsoft.com/office/drawing/2014/main" val="4158143424"/>
                    </a:ext>
                  </a:extLst>
                </a:gridCol>
                <a:gridCol w="2012259">
                  <a:extLst>
                    <a:ext uri="{9D8B030D-6E8A-4147-A177-3AD203B41FA5}">
                      <a16:colId xmlns:a16="http://schemas.microsoft.com/office/drawing/2014/main" val="1139234599"/>
                    </a:ext>
                  </a:extLst>
                </a:gridCol>
              </a:tblGrid>
              <a:tr h="41641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C [nF]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f naměřená [kHz]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f teoretická [kHz]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620808115"/>
                  </a:ext>
                </a:extLst>
              </a:tr>
              <a:tr h="407921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14,10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75,20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73,78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637305097"/>
                  </a:ext>
                </a:extLst>
              </a:tr>
              <a:tr h="416419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9,40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86,20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90,36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760859684"/>
                  </a:ext>
                </a:extLst>
              </a:tr>
              <a:tr h="407921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4,70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120,00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127,80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017327497"/>
                  </a:ext>
                </a:extLst>
              </a:tr>
              <a:tr h="407921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2,35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182,00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180,73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563718635"/>
                  </a:ext>
                </a:extLst>
              </a:tr>
              <a:tr h="416419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1,57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222,00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221,35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9718442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C08AAD41-AF2C-4038-A993-4051DF74C0EA}"/>
                  </a:ext>
                </a:extLst>
              </p:cNvPr>
              <p:cNvSpPr txBox="1"/>
              <p:nvPr/>
            </p:nvSpPr>
            <p:spPr>
              <a:xfrm>
                <a:off x="838200" y="1686481"/>
                <a:ext cx="1617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=330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C08AAD41-AF2C-4038-A993-4051DF74C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86481"/>
                <a:ext cx="1617751" cy="369332"/>
              </a:xfrm>
              <a:prstGeom prst="rect">
                <a:avLst/>
              </a:prstGeom>
              <a:blipFill>
                <a:blip r:embed="rId2"/>
                <a:stretch>
                  <a:fillRect l="-4151" r="-3396" b="-2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7419B37-A6B5-4E49-94CF-49E7D136A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164088"/>
              </p:ext>
            </p:extLst>
          </p:nvPr>
        </p:nvGraphicFramePr>
        <p:xfrm>
          <a:off x="6579810" y="1833638"/>
          <a:ext cx="5104190" cy="430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6179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DD69C07-46CD-44B5-8B1B-4C1EE5F77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4" y="288343"/>
            <a:ext cx="3727905" cy="2236743"/>
          </a:xfr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919EE4A-1369-489C-80C6-65755B699F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2A092A0-01C3-4CFA-AE4A-402A65EF1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09" y="288343"/>
            <a:ext cx="3727905" cy="223674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E5FCD4F-2A88-4142-9986-AAAA8BEAA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2" y="3053593"/>
            <a:ext cx="5405903" cy="324354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C1C7D38-8805-49BE-9F8B-2AE601FF4D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27" y="3053593"/>
            <a:ext cx="5543187" cy="324354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496A305-BE1E-4EBB-A9F1-DDE2B92E5A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491" y="288343"/>
            <a:ext cx="3727906" cy="223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3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AC2F6-6C90-4F85-A9FF-2BFA5B67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Oscilátory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ED3D07-24B7-4968-AFBB-73CD274A6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Periodický pohyb</a:t>
            </a:r>
          </a:p>
          <a:p>
            <a:r>
              <a:rPr lang="cs-CZ" dirty="0"/>
              <a:t>Tlumený x netlumený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Závaží na pružině</a:t>
            </a:r>
          </a:p>
          <a:p>
            <a:r>
              <a:rPr lang="cs-CZ" dirty="0"/>
              <a:t>Kyvadlo</a:t>
            </a:r>
          </a:p>
          <a:p>
            <a:r>
              <a:rPr lang="cs-CZ" dirty="0"/>
              <a:t>Atom v molekule</a:t>
            </a:r>
          </a:p>
          <a:p>
            <a:r>
              <a:rPr lang="cs-CZ" dirty="0"/>
              <a:t>Struna na kytaře</a:t>
            </a:r>
          </a:p>
          <a:p>
            <a:r>
              <a:rPr lang="cs-CZ" dirty="0"/>
              <a:t>LC obvod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0B2D2D5-C13A-42EA-A3E5-7B8398B8ED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p:pic>
        <p:nvPicPr>
          <p:cNvPr id="5" name="Picture 2" descr="SouvisejÃ­cÃ­ obrÃ¡zek">
            <a:extLst>
              <a:ext uri="{FF2B5EF4-FFF2-40B4-BE49-F238E27FC236}">
                <a16:creationId xmlns:a16="http://schemas.microsoft.com/office/drawing/2014/main" id="{8FB03986-B740-4F35-86D9-3D2C42B2C9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26" y="832884"/>
            <a:ext cx="1524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134B64B-F324-4695-9523-2363E39B9C4D}"/>
              </a:ext>
            </a:extLst>
          </p:cNvPr>
          <p:cNvSpPr/>
          <p:nvPr/>
        </p:nvSpPr>
        <p:spPr>
          <a:xfrm>
            <a:off x="6096000" y="3690644"/>
            <a:ext cx="49886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Zdroj: </a:t>
            </a:r>
          </a:p>
          <a:p>
            <a:r>
              <a:rPr lang="cs-CZ" sz="1000" dirty="0">
                <a:hlinkClick r:id="rId3"/>
              </a:rPr>
              <a:t>https://en.wikipedia.org/wiki/Harmonic_oscillator#/media/File:Animated-mass-spring-faster.gif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869745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483D9-31A4-464F-8231-00FFE535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Závislost na indukčnosti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BC6A32A-1B3E-4909-A0C9-3604BBDFB5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5A765E7C-107C-49D6-AA32-FE54A0F22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043781"/>
              </p:ext>
            </p:extLst>
          </p:nvPr>
        </p:nvGraphicFramePr>
        <p:xfrm>
          <a:off x="838200" y="2805244"/>
          <a:ext cx="4524230" cy="2307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7036">
                  <a:extLst>
                    <a:ext uri="{9D8B030D-6E8A-4147-A177-3AD203B41FA5}">
                      <a16:colId xmlns:a16="http://schemas.microsoft.com/office/drawing/2014/main" val="2335364703"/>
                    </a:ext>
                  </a:extLst>
                </a:gridCol>
                <a:gridCol w="1728597">
                  <a:extLst>
                    <a:ext uri="{9D8B030D-6E8A-4147-A177-3AD203B41FA5}">
                      <a16:colId xmlns:a16="http://schemas.microsoft.com/office/drawing/2014/main" val="648248770"/>
                    </a:ext>
                  </a:extLst>
                </a:gridCol>
                <a:gridCol w="1728597">
                  <a:extLst>
                    <a:ext uri="{9D8B030D-6E8A-4147-A177-3AD203B41FA5}">
                      <a16:colId xmlns:a16="http://schemas.microsoft.com/office/drawing/2014/main" val="3924866213"/>
                    </a:ext>
                  </a:extLst>
                </a:gridCol>
              </a:tblGrid>
              <a:tr h="38464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L [</a:t>
                      </a:r>
                      <a:r>
                        <a:rPr lang="el-GR" sz="1800" u="none" strike="noStrike" dirty="0">
                          <a:effectLst/>
                        </a:rPr>
                        <a:t>μ</a:t>
                      </a:r>
                      <a:r>
                        <a:rPr lang="cs-CZ" sz="1800" u="none" strike="noStrike" dirty="0">
                          <a:effectLst/>
                        </a:rPr>
                        <a:t>H]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f naměřená [kHz]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f teoretická [kHz]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744866918"/>
                  </a:ext>
                </a:extLst>
              </a:tr>
              <a:tr h="384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330,00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182,00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180,73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931245908"/>
                  </a:ext>
                </a:extLst>
              </a:tr>
              <a:tr h="384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1380,00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96,10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88,38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211466099"/>
                  </a:ext>
                </a:extLst>
              </a:tr>
              <a:tr h="384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2000,00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83,30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73,41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502398339"/>
                  </a:ext>
                </a:extLst>
              </a:tr>
              <a:tr h="384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2330,00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75,70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68,02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730249164"/>
                  </a:ext>
                </a:extLst>
              </a:tr>
              <a:tr h="384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5530,00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54,30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44,15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9639103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BB461C22-A16E-478E-9F59-FCD138A3C933}"/>
                  </a:ext>
                </a:extLst>
              </p:cNvPr>
              <p:cNvSpPr txBox="1"/>
              <p:nvPr/>
            </p:nvSpPr>
            <p:spPr>
              <a:xfrm>
                <a:off x="838200" y="1791356"/>
                <a:ext cx="15626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cs-CZ" sz="2400" b="0" dirty="0"/>
                  <a:t>C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=2,35 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𝑛𝐹</m:t>
                    </m:r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BB461C22-A16E-478E-9F59-FCD138A3C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91356"/>
                <a:ext cx="1562672" cy="369332"/>
              </a:xfrm>
              <a:prstGeom prst="rect">
                <a:avLst/>
              </a:prstGeom>
              <a:blipFill>
                <a:blip r:embed="rId3"/>
                <a:stretch>
                  <a:fillRect l="-12109" t="-26667" r="-5469" b="-5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3A2E050C-E284-4B37-B9E4-62923AE3ED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550492"/>
              </p:ext>
            </p:extLst>
          </p:nvPr>
        </p:nvGraphicFramePr>
        <p:xfrm>
          <a:off x="5684761" y="1690688"/>
          <a:ext cx="5834743" cy="44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4477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A8B0572-1A5D-4124-B546-6347735282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5A6C0DE-6144-4DA1-A3C5-83BFADDB9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2" y="3227039"/>
            <a:ext cx="5274927" cy="316495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CB5B5C4-6B13-49CF-8D30-E7C084E3C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612" y="419450"/>
            <a:ext cx="3914865" cy="236716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7639486-FE69-4704-B78B-B91DDFA9D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21" y="3227039"/>
            <a:ext cx="5274927" cy="316495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BC1CCFF-2351-4409-AE3E-9B5389A4C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2" y="411061"/>
            <a:ext cx="3914864" cy="234891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C7F5898-4590-44F9-A000-EDA857E944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73" y="448812"/>
            <a:ext cx="3760890" cy="2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87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7AF889F-F82B-40FB-A9A1-B4F7DDF206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EBD5E70-A745-4D8E-8072-3353026CA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7" y="1679478"/>
            <a:ext cx="3870117" cy="23220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52ED3D2-14B9-4ECC-8F68-E76783E2E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41" y="1679478"/>
            <a:ext cx="3870118" cy="232207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86493A5-B0BE-45CD-AEB0-6E74005F3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056" y="1679478"/>
            <a:ext cx="3870116" cy="2322070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68203408-8199-412B-BCDA-495947ED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/>
              <a:t>Závislost na odporu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75F67DFF-3C18-4862-A319-AF20CD9E2DDA}"/>
                  </a:ext>
                </a:extLst>
              </p:cNvPr>
              <p:cNvSpPr txBox="1"/>
              <p:nvPr/>
            </p:nvSpPr>
            <p:spPr>
              <a:xfrm>
                <a:off x="1748649" y="4199860"/>
                <a:ext cx="8495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19,5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75F67DFF-3C18-4862-A319-AF20CD9E2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649" y="4199860"/>
                <a:ext cx="849592" cy="369332"/>
              </a:xfrm>
              <a:prstGeom prst="rect">
                <a:avLst/>
              </a:prstGeom>
              <a:blipFill>
                <a:blip r:embed="rId5"/>
                <a:stretch>
                  <a:fillRect l="-8633" r="-8633"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26D202DF-8822-4ED5-8D6D-E0E94A98D001}"/>
                  </a:ext>
                </a:extLst>
              </p:cNvPr>
              <p:cNvSpPr txBox="1"/>
              <p:nvPr/>
            </p:nvSpPr>
            <p:spPr>
              <a:xfrm>
                <a:off x="5671204" y="4199860"/>
                <a:ext cx="8495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7,5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26D202DF-8822-4ED5-8D6D-E0E94A98D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204" y="4199860"/>
                <a:ext cx="849592" cy="369332"/>
              </a:xfrm>
              <a:prstGeom prst="rect">
                <a:avLst/>
              </a:prstGeom>
              <a:blipFill>
                <a:blip r:embed="rId6"/>
                <a:stretch>
                  <a:fillRect l="-7857" r="-8571"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6A068073-F7BC-4E57-8EFF-8DCB58E2278F}"/>
                  </a:ext>
                </a:extLst>
              </p:cNvPr>
              <p:cNvSpPr txBox="1"/>
              <p:nvPr/>
            </p:nvSpPr>
            <p:spPr>
              <a:xfrm>
                <a:off x="9627318" y="4199860"/>
                <a:ext cx="6171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6A068073-F7BC-4E57-8EFF-8DCB58E22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318" y="4199860"/>
                <a:ext cx="617157" cy="369332"/>
              </a:xfrm>
              <a:prstGeom prst="rect">
                <a:avLst/>
              </a:prstGeom>
              <a:blipFill>
                <a:blip r:embed="rId7"/>
                <a:stretch>
                  <a:fillRect l="-11765" r="-11765"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06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6ABEC-EF8A-4EAE-8BB2-24372F8E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Rezonance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7CF875D-348D-49D9-9DC2-282938811C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2BDBF5B-84E9-4789-A15A-2F1CA848D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0" y="1690688"/>
            <a:ext cx="5794374" cy="347662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7F35A21-CBB6-47ED-ADD8-6BB6539F2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57" y="1690688"/>
            <a:ext cx="5794374" cy="34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51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6ABEC-EF8A-4EAE-8BB2-24372F8E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Rezonance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7CF875D-348D-49D9-9DC2-282938811C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14BD1C-C413-4BEF-9D2F-3499C7B80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62" y="1690688"/>
            <a:ext cx="5794373" cy="34766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FF61F84-2A94-4801-88B9-F2C72705E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167" y="1690688"/>
            <a:ext cx="5794373" cy="34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69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6ABEC-EF8A-4EAE-8BB2-24372F8E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Rezonance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7CF875D-348D-49D9-9DC2-282938811C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A9615DC-1773-4FB3-A253-D9C37FF4F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60" y="1690688"/>
            <a:ext cx="5794373" cy="347662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B562DAB-6764-4A3D-AFB7-328F0FA54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169" y="1690688"/>
            <a:ext cx="5794373" cy="34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41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6ABEC-EF8A-4EAE-8BB2-24372F8E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Rezonance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7CF875D-348D-49D9-9DC2-282938811C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1309A8D-5254-4EB5-AAB5-5C1CB4E1C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60" y="1690688"/>
            <a:ext cx="5794373" cy="347662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4F3ACA0-C056-4025-9372-16A8E5FAA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794373" cy="34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9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E94C9-EB51-4095-A807-5D3F5DC9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Porovnání, analogické veličiny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65A3436-ED21-4212-B14C-3385BB13B5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D248E0-68E6-4771-B221-A877D7AA4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22" y="1942051"/>
            <a:ext cx="11573920" cy="36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55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253CF-5799-4150-A9C4-890ED34F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80CFDC-42A0-489C-BAF9-83B292B6E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J.Reichl</a:t>
            </a:r>
            <a:r>
              <a:rPr lang="cs-CZ" b="1" dirty="0"/>
              <a:t>, MEF.</a:t>
            </a:r>
            <a:r>
              <a:rPr lang="cs-CZ" dirty="0"/>
              <a:t> Fyzika </a:t>
            </a:r>
            <a:r>
              <a:rPr lang="cs-CZ" dirty="0" err="1"/>
              <a:t>J.REichl</a:t>
            </a:r>
            <a:r>
              <a:rPr lang="cs-CZ" dirty="0"/>
              <a:t>. [Online] [Citace: 16. 4 2019.] http://fyzika.jreichl.com/</a:t>
            </a:r>
            <a:r>
              <a:rPr lang="cs-CZ" dirty="0" err="1"/>
              <a:t>index.php</a:t>
            </a:r>
            <a:r>
              <a:rPr lang="cs-CZ" dirty="0"/>
              <a:t>/</a:t>
            </a:r>
            <a:r>
              <a:rPr lang="cs-CZ" dirty="0" err="1"/>
              <a:t>main.article</a:t>
            </a:r>
            <a:r>
              <a:rPr lang="cs-CZ" dirty="0"/>
              <a:t>/</a:t>
            </a:r>
            <a:r>
              <a:rPr lang="cs-CZ" dirty="0" err="1"/>
              <a:t>view</a:t>
            </a:r>
            <a:r>
              <a:rPr lang="cs-CZ" dirty="0"/>
              <a:t>/354-elektromagneticky-oscilator.</a:t>
            </a:r>
          </a:p>
          <a:p>
            <a:r>
              <a:rPr lang="cs-CZ" dirty="0"/>
              <a:t>Přispěvatelé </a:t>
            </a:r>
            <a:r>
              <a:rPr lang="cs-CZ" dirty="0" err="1"/>
              <a:t>WikiSkript</a:t>
            </a:r>
            <a:r>
              <a:rPr lang="cs-CZ" dirty="0"/>
              <a:t>,</a:t>
            </a:r>
            <a:r>
              <a:rPr lang="cs-CZ" i="1" dirty="0"/>
              <a:t> Tlumený harmonický oscilátor</a:t>
            </a:r>
            <a:r>
              <a:rPr lang="cs-CZ" dirty="0"/>
              <a:t> [online], , c2019, Datum poslední revize 11. 02. 2019, 08:12 UTC, [citováno 16. 04. 2019] &lt;</a:t>
            </a:r>
            <a:r>
              <a:rPr lang="cs-CZ" u="sng" dirty="0">
                <a:hlinkClick r:id="rId2"/>
              </a:rPr>
              <a:t>https://www.wikiskripta.eu/</a:t>
            </a:r>
            <a:r>
              <a:rPr lang="cs-CZ" u="sng" dirty="0" err="1">
                <a:hlinkClick r:id="rId2"/>
              </a:rPr>
              <a:t>index.php?title</a:t>
            </a:r>
            <a:r>
              <a:rPr lang="cs-CZ" u="sng" dirty="0">
                <a:hlinkClick r:id="rId2"/>
              </a:rPr>
              <a:t>=Tlumen%C3%BD_harmonick%C3%BD_oscil%C3%A1tor&amp;oldid=421774</a:t>
            </a:r>
            <a:r>
              <a:rPr lang="cs-CZ" dirty="0"/>
              <a:t>&gt;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E03D596-75C3-4170-B969-D6373153F8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01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C04AC524-8AA9-479D-9A64-4CCD923738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C9934A3-6489-4896-9F8F-6A485D9F66F9}"/>
              </a:ext>
            </a:extLst>
          </p:cNvPr>
          <p:cNvSpPr txBox="1"/>
          <p:nvPr/>
        </p:nvSpPr>
        <p:spPr>
          <a:xfrm>
            <a:off x="1448499" y="2395056"/>
            <a:ext cx="92950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341963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B0B99-63B7-4535-9B3F-AF120E436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662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10000" b="1" dirty="0"/>
              <a:t>Mechanický LHO</a:t>
            </a:r>
            <a:endParaRPr lang="cs-CZ" sz="100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5E1CD04-98E5-4984-9E68-D2B8470682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2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5CC4AA3B-5739-9D42-9EFF-FBD5675646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66A0B81B-68AF-A545-9230-74D4309E5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77" y="336702"/>
            <a:ext cx="4638446" cy="618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6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4195F-2ADB-4740-BFDC-2F84EEFB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Mechanický LHO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0C6477D-ACF8-4B53-939D-F8D97CC92F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C728C13-038F-468E-B98D-BCF1BA388215}"/>
                  </a:ext>
                </a:extLst>
              </p:cNvPr>
              <p:cNvSpPr txBox="1"/>
              <p:nvPr/>
            </p:nvSpPr>
            <p:spPr>
              <a:xfrm>
                <a:off x="947955" y="1858160"/>
                <a:ext cx="1619076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C728C13-038F-468E-B98D-BCF1BA388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955" y="1858160"/>
                <a:ext cx="1619076" cy="691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B0DB7BD9-1142-4147-A385-24B296A424E6}"/>
                  </a:ext>
                </a:extLst>
              </p:cNvPr>
              <p:cNvSpPr txBox="1"/>
              <p:nvPr/>
            </p:nvSpPr>
            <p:spPr>
              <a:xfrm>
                <a:off x="3154261" y="2055813"/>
                <a:ext cx="12446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𝑘𝑦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B0DB7BD9-1142-4147-A385-24B296A42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261" y="2055813"/>
                <a:ext cx="1244636" cy="369332"/>
              </a:xfrm>
              <a:prstGeom prst="rect">
                <a:avLst/>
              </a:prstGeom>
              <a:blipFill>
                <a:blip r:embed="rId3"/>
                <a:stretch>
                  <a:fillRect l="-4878" r="-7805" b="-344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11DFFC64-576E-4508-85C4-9B01DC9E92CE}"/>
                  </a:ext>
                </a:extLst>
              </p:cNvPr>
              <p:cNvSpPr txBox="1"/>
              <p:nvPr/>
            </p:nvSpPr>
            <p:spPr>
              <a:xfrm>
                <a:off x="2603829" y="2055813"/>
                <a:ext cx="3879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2400"/>
                        <m:t>⇔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11DFFC64-576E-4508-85C4-9B01DC9E9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829" y="2055813"/>
                <a:ext cx="387927" cy="369332"/>
              </a:xfrm>
              <a:prstGeom prst="rect">
                <a:avLst/>
              </a:prstGeom>
              <a:blipFill>
                <a:blip r:embed="rId4"/>
                <a:stretch>
                  <a:fillRect l="-12500" r="-1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A515FE85-BF01-4CE2-B60F-8961AADE9C8D}"/>
                  </a:ext>
                </a:extLst>
              </p:cNvPr>
              <p:cNvSpPr txBox="1"/>
              <p:nvPr/>
            </p:nvSpPr>
            <p:spPr>
              <a:xfrm>
                <a:off x="9856519" y="4952365"/>
                <a:ext cx="1171924" cy="701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A515FE85-BF01-4CE2-B60F-8961AADE9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519" y="4952365"/>
                <a:ext cx="1171924" cy="701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ouvisejÃ­cÃ­ obrÃ¡zek">
            <a:extLst>
              <a:ext uri="{FF2B5EF4-FFF2-40B4-BE49-F238E27FC236}">
                <a16:creationId xmlns:a16="http://schemas.microsoft.com/office/drawing/2014/main" id="{C16F91D6-109E-42B7-AFC0-E523695205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823" y="762000"/>
            <a:ext cx="1524000" cy="273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02944224-8D2C-44AF-A851-685BD7F73D75}"/>
                  </a:ext>
                </a:extLst>
              </p:cNvPr>
              <p:cNvSpPr/>
              <p:nvPr/>
            </p:nvSpPr>
            <p:spPr>
              <a:xfrm>
                <a:off x="-626377" y="3322971"/>
                <a:ext cx="6096000" cy="14921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𝑚𝑎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𝑘𝑦</m:t>
                      </m:r>
                    </m:oMath>
                  </m:oMathPara>
                </a14:m>
                <a:endParaRPr lang="cs-CZ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cs-CZ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02944224-8D2C-44AF-A851-685BD7F73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6377" y="3322971"/>
                <a:ext cx="6096000" cy="14921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D5845C60-F504-462C-8190-C0A8CF92A3D9}"/>
                  </a:ext>
                </a:extLst>
              </p:cNvPr>
              <p:cNvSpPr/>
              <p:nvPr/>
            </p:nvSpPr>
            <p:spPr>
              <a:xfrm>
                <a:off x="838200" y="5285190"/>
                <a:ext cx="3483967" cy="757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cs-CZ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cs-CZ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D5845C60-F504-462C-8190-C0A8CF92A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85190"/>
                <a:ext cx="3483967" cy="7573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AC20D686-46C4-4D6E-8791-A2B43F719E76}"/>
                  </a:ext>
                </a:extLst>
              </p:cNvPr>
              <p:cNvSpPr/>
              <p:nvPr/>
            </p:nvSpPr>
            <p:spPr>
              <a:xfrm>
                <a:off x="4549629" y="4224775"/>
                <a:ext cx="6096000" cy="24325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den>
                      </m:f>
                      <m:r>
                        <m:rPr>
                          <m:sty m:val="p"/>
                        </m:rPr>
                        <a:rPr lang="cs-CZ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cs-CZ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den>
                      </m:f>
                      <m:r>
                        <m:rPr>
                          <m:sty m:val="p"/>
                        </m:rPr>
                        <a:rPr lang="cs-CZ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cs-CZ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den>
                      </m:f>
                      <m:r>
                        <m:rPr>
                          <m:sty m:val="p"/>
                        </m:rPr>
                        <a:rPr lang="cs-CZ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cs-CZ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AC20D686-46C4-4D6E-8791-A2B43F719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629" y="4224775"/>
                <a:ext cx="6096000" cy="24325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VÃ½sledek obrÃ¡zku pro matematickÃ© kyvadlo">
            <a:extLst>
              <a:ext uri="{FF2B5EF4-FFF2-40B4-BE49-F238E27FC236}">
                <a16:creationId xmlns:a16="http://schemas.microsoft.com/office/drawing/2014/main" id="{60B98678-AA55-447F-B39A-2CBC75015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746" y="365125"/>
            <a:ext cx="2095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DE52DFA-D29D-44F9-833A-776004700B70}"/>
              </a:ext>
            </a:extLst>
          </p:cNvPr>
          <p:cNvSpPr/>
          <p:nvPr/>
        </p:nvSpPr>
        <p:spPr>
          <a:xfrm>
            <a:off x="6676239" y="3330693"/>
            <a:ext cx="4988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Zdroj: </a:t>
            </a:r>
            <a:r>
              <a:rPr lang="cs-CZ" sz="1000" dirty="0">
                <a:hlinkClick r:id="rId11"/>
              </a:rPr>
              <a:t>https://cs.wikipedia.org/wiki/Matematick%C3%A9_kyvadlo#/media/</a:t>
            </a:r>
            <a:r>
              <a:rPr lang="cs-CZ" sz="1000" dirty="0" err="1">
                <a:hlinkClick r:id="rId11"/>
              </a:rPr>
              <a:t>File:Pendulum.svg</a:t>
            </a:r>
            <a:r>
              <a:rPr lang="cs-CZ" sz="1000" dirty="0"/>
              <a:t>,</a:t>
            </a:r>
          </a:p>
          <a:p>
            <a:r>
              <a:rPr lang="cs-CZ" sz="1000" dirty="0">
                <a:hlinkClick r:id="rId12"/>
              </a:rPr>
              <a:t>https://en.wikipedia.org/wiki/Harmonic_oscillator#/media/File:Animated-mass-spring-faster.gif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1863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878EF-2177-4B20-9598-FFF2D7AE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Tlumený oscilátor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E6046D7-26C4-4AB1-8C8D-218C3A3FCC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BF1DC005-4E62-46D2-9C3A-359B77FB0CF6}"/>
                  </a:ext>
                </a:extLst>
              </p:cNvPr>
              <p:cNvSpPr/>
              <p:nvPr/>
            </p:nvSpPr>
            <p:spPr>
              <a:xfrm>
                <a:off x="717259" y="1690688"/>
                <a:ext cx="3296874" cy="1492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𝑘𝑦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acc>
                        <m:accPr>
                          <m:chr m:val="̇"/>
                          <m:ctrlP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cs-CZ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cs-CZ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BF1DC005-4E62-46D2-9C3A-359B77FB0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59" y="1690688"/>
                <a:ext cx="3296874" cy="1492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4C1A41A7-6BA9-496E-8254-124520D47DE1}"/>
                  </a:ext>
                </a:extLst>
              </p:cNvPr>
              <p:cNvSpPr/>
              <p:nvPr/>
            </p:nvSpPr>
            <p:spPr>
              <a:xfrm>
                <a:off x="4014133" y="5105051"/>
                <a:ext cx="2973763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cs-CZ" sz="24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4C1A41A7-6BA9-496E-8254-124520D47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133" y="5105051"/>
                <a:ext cx="2973763" cy="793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6D7BDD83-91B5-40FE-BD86-93E84CAD4518}"/>
                  </a:ext>
                </a:extLst>
              </p:cNvPr>
              <p:cNvSpPr/>
              <p:nvPr/>
            </p:nvSpPr>
            <p:spPr>
              <a:xfrm>
                <a:off x="878814" y="5211106"/>
                <a:ext cx="3148448" cy="581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cs-CZ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m:rPr>
                        <m:sty m:val="p"/>
                      </m:rPr>
                      <a:rPr lang="cs-CZ" sz="2400">
                        <a:latin typeface="Cambria Math" panose="02040503050406030204" pitchFamily="18" charset="0"/>
                      </a:rPr>
                      <m:t>sin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cs-CZ" sz="2400" dirty="0"/>
                  <a:t>)</a:t>
                </a:r>
              </a:p>
            </p:txBody>
          </p:sp>
        </mc:Choice>
        <mc:Fallback xmlns="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6D7BDD83-91B5-40FE-BD86-93E84CAD45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14" y="5211106"/>
                <a:ext cx="3148448" cy="581506"/>
              </a:xfrm>
              <a:prstGeom prst="rect">
                <a:avLst/>
              </a:prstGeom>
              <a:blipFill>
                <a:blip r:embed="rId4"/>
                <a:stretch>
                  <a:fillRect b="-115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7EBA0C98-9D51-4356-A91F-40F9CFD80409}"/>
                  </a:ext>
                </a:extLst>
              </p:cNvPr>
              <p:cNvSpPr/>
              <p:nvPr/>
            </p:nvSpPr>
            <p:spPr>
              <a:xfrm>
                <a:off x="7409299" y="5113927"/>
                <a:ext cx="1264192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cs-CZ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7EBA0C98-9D51-4356-A91F-40F9CFD804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299" y="5113927"/>
                <a:ext cx="1264192" cy="7936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72383D61-FABF-439A-A096-A297BF51B904}"/>
                  </a:ext>
                </a:extLst>
              </p:cNvPr>
              <p:cNvSpPr/>
              <p:nvPr/>
            </p:nvSpPr>
            <p:spPr>
              <a:xfrm>
                <a:off x="9094894" y="5279901"/>
                <a:ext cx="22258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4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72383D61-FABF-439A-A096-A297BF51B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894" y="5279901"/>
                <a:ext cx="2225802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Obrázek 13" descr="https://upload.wikimedia.org/wikipedia/commons/thumb/a/a6/Damped_oscillation_graph.svg/300px-Damped_oscillation_graph.svg.png">
            <a:extLst>
              <a:ext uri="{FF2B5EF4-FFF2-40B4-BE49-F238E27FC236}">
                <a16:creationId xmlns:a16="http://schemas.microsoft.com/office/drawing/2014/main" id="{A14850A7-A910-47C0-B00B-E31216964D5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464" y="1540043"/>
            <a:ext cx="2857500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2634AE1D-14C8-4E9A-ABD6-3424D403D4BB}"/>
              </a:ext>
            </a:extLst>
          </p:cNvPr>
          <p:cNvSpPr/>
          <p:nvPr/>
        </p:nvSpPr>
        <p:spPr>
          <a:xfrm>
            <a:off x="6370040" y="4145717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Zdroj:</a:t>
            </a:r>
          </a:p>
          <a:p>
            <a:r>
              <a:rPr lang="cs-CZ" sz="800" dirty="0">
                <a:hlinkClick r:id="rId8"/>
              </a:rPr>
              <a:t>https://cs.wikipedia.org/wiki/Tlumen%C3%A9_kmit%C3%A1n%C3%AD#/media/File:Damped_oscillation_graph.svg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63310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74E11-3C89-4981-ADD3-1C191F8F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Tlumený oscilátor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423D9E-6F73-46BF-8543-FB2989ED8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Slabé tlumení =&gt; periodický pohyb</a:t>
            </a:r>
          </a:p>
          <a:p>
            <a:pPr lvl="0"/>
            <a:r>
              <a:rPr lang="cs-CZ" dirty="0"/>
              <a:t>Silné tlumení =&gt; aperiodický pohyb </a:t>
            </a:r>
          </a:p>
          <a:p>
            <a:pPr lvl="0"/>
            <a:r>
              <a:rPr lang="cs-CZ" dirty="0"/>
              <a:t>Kritický pohyb 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3AC430C-97B7-404D-B97D-290514AB8B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DD9653ED-241E-4389-9C5C-A7317ECBE943}"/>
                  </a:ext>
                </a:extLst>
              </p:cNvPr>
              <p:cNvSpPr txBox="1"/>
              <p:nvPr/>
            </p:nvSpPr>
            <p:spPr>
              <a:xfrm>
                <a:off x="6635002" y="2938448"/>
                <a:ext cx="10116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DD9653ED-241E-4389-9C5C-A7317ECBE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002" y="2938448"/>
                <a:ext cx="1011687" cy="369332"/>
              </a:xfrm>
              <a:prstGeom prst="rect">
                <a:avLst/>
              </a:prstGeom>
              <a:blipFill>
                <a:blip r:embed="rId2"/>
                <a:stretch>
                  <a:fillRect l="-7229" r="-1807"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DE9D70C8-1626-44B1-B3D9-2955DC08A981}"/>
                  </a:ext>
                </a:extLst>
              </p:cNvPr>
              <p:cNvSpPr/>
              <p:nvPr/>
            </p:nvSpPr>
            <p:spPr>
              <a:xfrm>
                <a:off x="6541868" y="2341846"/>
                <a:ext cx="11979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DE9D70C8-1626-44B1-B3D9-2955DC08A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868" y="2341846"/>
                <a:ext cx="1197957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7D2FA65D-A945-45EC-8C58-2DA84C1128A9}"/>
                  </a:ext>
                </a:extLst>
              </p:cNvPr>
              <p:cNvSpPr txBox="1"/>
              <p:nvPr/>
            </p:nvSpPr>
            <p:spPr>
              <a:xfrm>
                <a:off x="6635001" y="1871147"/>
                <a:ext cx="10132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7D2FA65D-A945-45EC-8C58-2DA84C112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001" y="1871147"/>
                <a:ext cx="1013291" cy="369332"/>
              </a:xfrm>
              <a:prstGeom prst="rect">
                <a:avLst/>
              </a:prstGeom>
              <a:blipFill>
                <a:blip r:embed="rId4"/>
                <a:stretch>
                  <a:fillRect l="-7186" r="-1198"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Damped oscillation graph.svg">
            <a:extLst>
              <a:ext uri="{FF2B5EF4-FFF2-40B4-BE49-F238E27FC236}">
                <a16:creationId xmlns:a16="http://schemas.microsoft.com/office/drawing/2014/main" id="{3C537409-DA62-47AA-A888-E15A05847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46" y="3437586"/>
            <a:ext cx="23622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LC-serial-Over Damping.PNG">
            <a:extLst>
              <a:ext uri="{FF2B5EF4-FFF2-40B4-BE49-F238E27FC236}">
                <a16:creationId xmlns:a16="http://schemas.microsoft.com/office/drawing/2014/main" id="{F924AEB4-651C-4AE0-A291-81AB8D4ED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867" y="3669470"/>
            <a:ext cx="27432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LC-serial-Critical Damping.PNG">
            <a:extLst>
              <a:ext uri="{FF2B5EF4-FFF2-40B4-BE49-F238E27FC236}">
                <a16:creationId xmlns:a16="http://schemas.microsoft.com/office/drawing/2014/main" id="{74C00B8F-70FB-4FA5-AA45-EAC75885B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609" y="3609035"/>
            <a:ext cx="27432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F0668F59-83D4-4227-803D-0B700883407B}"/>
                  </a:ext>
                </a:extLst>
              </p:cNvPr>
              <p:cNvSpPr txBox="1"/>
              <p:nvPr/>
            </p:nvSpPr>
            <p:spPr>
              <a:xfrm>
                <a:off x="1544281" y="5631659"/>
                <a:ext cx="10132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F0668F59-83D4-4227-803D-0B7008834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281" y="5631659"/>
                <a:ext cx="1013291" cy="369332"/>
              </a:xfrm>
              <a:prstGeom prst="rect">
                <a:avLst/>
              </a:prstGeom>
              <a:blipFill>
                <a:blip r:embed="rId8"/>
                <a:stretch>
                  <a:fillRect l="-7186" r="-1198"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2598CD9D-C29A-45DF-B009-ECCABF3EF6DD}"/>
                  </a:ext>
                </a:extLst>
              </p:cNvPr>
              <p:cNvSpPr/>
              <p:nvPr/>
            </p:nvSpPr>
            <p:spPr>
              <a:xfrm>
                <a:off x="5079387" y="5585492"/>
                <a:ext cx="11979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2598CD9D-C29A-45DF-B009-ECCABF3EF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387" y="5585492"/>
                <a:ext cx="1197957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01C97D68-A381-48E3-86CA-A3A4D0BC2032}"/>
                  </a:ext>
                </a:extLst>
              </p:cNvPr>
              <p:cNvSpPr txBox="1"/>
              <p:nvPr/>
            </p:nvSpPr>
            <p:spPr>
              <a:xfrm>
                <a:off x="9119541" y="5631659"/>
                <a:ext cx="10116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01C97D68-A381-48E3-86CA-A3A4D0BC2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41" y="5631659"/>
                <a:ext cx="1011687" cy="369332"/>
              </a:xfrm>
              <a:prstGeom prst="rect">
                <a:avLst/>
              </a:prstGeom>
              <a:blipFill>
                <a:blip r:embed="rId10"/>
                <a:stretch>
                  <a:fillRect l="-7229" r="-1807"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délník 16">
            <a:extLst>
              <a:ext uri="{FF2B5EF4-FFF2-40B4-BE49-F238E27FC236}">
                <a16:creationId xmlns:a16="http://schemas.microsoft.com/office/drawing/2014/main" id="{E4151708-3227-475C-9F17-81BA80396B44}"/>
              </a:ext>
            </a:extLst>
          </p:cNvPr>
          <p:cNvSpPr/>
          <p:nvPr/>
        </p:nvSpPr>
        <p:spPr>
          <a:xfrm>
            <a:off x="7838289" y="6114868"/>
            <a:ext cx="3762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Zdroj (obr.1, obr.2):</a:t>
            </a:r>
          </a:p>
          <a:p>
            <a:r>
              <a:rPr lang="cs-CZ" sz="800" dirty="0">
                <a:hlinkClick r:id="rId11"/>
              </a:rPr>
              <a:t>https://cs.wikipedia.org/wiki/Tlumen%C3%A9_kmit%C3%A1n%C3%AD</a:t>
            </a:r>
            <a:endParaRPr lang="cs-CZ" sz="800" dirty="0"/>
          </a:p>
          <a:p>
            <a:r>
              <a:rPr lang="cs-CZ" sz="800" dirty="0"/>
              <a:t>Zdroj (obr.3):</a:t>
            </a:r>
          </a:p>
          <a:p>
            <a:r>
              <a:rPr lang="cs-CZ" sz="800" dirty="0">
                <a:hlinkClick r:id="rId12"/>
              </a:rPr>
              <a:t>http://matematika.cuni.cz/dl/analyza/animace/k0042/oscilator/oscilator1.html</a:t>
            </a:r>
            <a:endParaRPr lang="cs-CZ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DF0CE9C8-A167-4EE0-9FE0-BEEFAC455AEB}"/>
                  </a:ext>
                </a:extLst>
              </p:cNvPr>
              <p:cNvSpPr/>
              <p:nvPr/>
            </p:nvSpPr>
            <p:spPr>
              <a:xfrm>
                <a:off x="8740007" y="1630473"/>
                <a:ext cx="22258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4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DF0CE9C8-A167-4EE0-9FE0-BEEFAC455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007" y="1630473"/>
                <a:ext cx="2225802" cy="461665"/>
              </a:xfrm>
              <a:prstGeom prst="rect">
                <a:avLst/>
              </a:prstGeom>
              <a:blipFill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86C6CD92-8B49-48E9-A2C7-FB65BFF2201C}"/>
                  </a:ext>
                </a:extLst>
              </p:cNvPr>
              <p:cNvSpPr/>
              <p:nvPr/>
            </p:nvSpPr>
            <p:spPr>
              <a:xfrm>
                <a:off x="7230153" y="826280"/>
                <a:ext cx="3978012" cy="479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86C6CD92-8B49-48E9-A2C7-FB65BFF22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153" y="826280"/>
                <a:ext cx="3978012" cy="479298"/>
              </a:xfrm>
              <a:prstGeom prst="rect">
                <a:avLst/>
              </a:prstGeom>
              <a:blipFill>
                <a:blip r:embed="rId14"/>
                <a:stretch>
                  <a:fillRect r="-153" b="-179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VÃ½sledek obrÃ¡zku pro tlumenÃ­ oscilÃ¡toru">
            <a:extLst>
              <a:ext uri="{FF2B5EF4-FFF2-40B4-BE49-F238E27FC236}">
                <a16:creationId xmlns:a16="http://schemas.microsoft.com/office/drawing/2014/main" id="{B3D6AD4F-0B32-4DA9-A710-9B101DE58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924" y="3437586"/>
            <a:ext cx="3877705" cy="198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54CD4832-2050-4BF3-90C9-33988AFA273F}"/>
                  </a:ext>
                </a:extLst>
              </p:cNvPr>
              <p:cNvSpPr/>
              <p:nvPr/>
            </p:nvSpPr>
            <p:spPr>
              <a:xfrm>
                <a:off x="4137822" y="3481240"/>
                <a:ext cx="459800" cy="2555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cs-CZ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cs-CZ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54CD4832-2050-4BF3-90C9-33988AFA2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822" y="3481240"/>
                <a:ext cx="459800" cy="255589"/>
              </a:xfrm>
              <a:prstGeom prst="rect">
                <a:avLst/>
              </a:prstGeom>
              <a:blipFill>
                <a:blip r:embed="rId16"/>
                <a:stretch>
                  <a:fillRect l="-2597" b="-909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9F54ED58-7882-46CD-9495-91E0F572A44A}"/>
                  </a:ext>
                </a:extLst>
              </p:cNvPr>
              <p:cNvSpPr/>
              <p:nvPr/>
            </p:nvSpPr>
            <p:spPr>
              <a:xfrm>
                <a:off x="7769974" y="3395516"/>
                <a:ext cx="459800" cy="17327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cs-CZ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cs-CZ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9F54ED58-7882-46CD-9495-91E0F572A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974" y="3395516"/>
                <a:ext cx="459800" cy="1732758"/>
              </a:xfrm>
              <a:prstGeom prst="rect">
                <a:avLst/>
              </a:prstGeom>
              <a:blipFill>
                <a:blip r:embed="rId17"/>
                <a:stretch>
                  <a:fillRect l="-259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D0C1BD9F-AA87-48CB-8D4C-0F7B2E785EB3}"/>
                  </a:ext>
                </a:extLst>
              </p:cNvPr>
              <p:cNvSpPr/>
              <p:nvPr/>
            </p:nvSpPr>
            <p:spPr>
              <a:xfrm>
                <a:off x="8229774" y="5205971"/>
                <a:ext cx="3489189" cy="3227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             </m:t>
                      </m:r>
                      <m:r>
                        <a:rPr lang="cs-CZ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cs-CZ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D0C1BD9F-AA87-48CB-8D4C-0F7B2E785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74" y="5205971"/>
                <a:ext cx="3489189" cy="322785"/>
              </a:xfrm>
              <a:prstGeom prst="rect">
                <a:avLst/>
              </a:prstGeom>
              <a:blipFill>
                <a:blip r:embed="rId18"/>
                <a:stretch>
                  <a:fillRect l="-523" r="-69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14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C8C53-6449-48B6-AD0F-40A56808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Závislost na hmotnosti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D817FF4-A38C-4FA6-BB56-87272C8816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ulka 4">
                <a:extLst>
                  <a:ext uri="{FF2B5EF4-FFF2-40B4-BE49-F238E27FC236}">
                    <a16:creationId xmlns:a16="http://schemas.microsoft.com/office/drawing/2014/main" id="{ECD36111-D5B3-4CA2-9785-B9E066049D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7702493"/>
                  </p:ext>
                </p:extLst>
              </p:nvPr>
            </p:nvGraphicFramePr>
            <p:xfrm>
              <a:off x="289420" y="2779872"/>
              <a:ext cx="5814969" cy="247583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71455">
                      <a:extLst>
                        <a:ext uri="{9D8B030D-6E8A-4147-A177-3AD203B41FA5}">
                          <a16:colId xmlns:a16="http://schemas.microsoft.com/office/drawing/2014/main" val="2149069726"/>
                        </a:ext>
                      </a:extLst>
                    </a:gridCol>
                    <a:gridCol w="2221757">
                      <a:extLst>
                        <a:ext uri="{9D8B030D-6E8A-4147-A177-3AD203B41FA5}">
                          <a16:colId xmlns:a16="http://schemas.microsoft.com/office/drawing/2014/main" val="931562142"/>
                        </a:ext>
                      </a:extLst>
                    </a:gridCol>
                    <a:gridCol w="2221757">
                      <a:extLst>
                        <a:ext uri="{9D8B030D-6E8A-4147-A177-3AD203B41FA5}">
                          <a16:colId xmlns:a16="http://schemas.microsoft.com/office/drawing/2014/main" val="2895917869"/>
                        </a:ext>
                      </a:extLst>
                    </a:gridCol>
                  </a:tblGrid>
                  <a:tr h="49516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800" u="none" strike="noStrike" dirty="0">
                              <a:effectLst/>
                            </a:rPr>
                            <a:t>m [g]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800" u="none" strike="noStrike" dirty="0">
                              <a:effectLst/>
                            </a:rPr>
                            <a:t>f naměřená [Hz]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800" u="none" strike="noStrike">
                              <a:effectLst/>
                            </a:rPr>
                            <a:t>f teoretická [Hz]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2627579649"/>
                      </a:ext>
                    </a:extLst>
                  </a:tr>
                  <a:tr h="495166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 dirty="0">
                              <a:effectLst/>
                            </a:rPr>
                            <a:t>148,68</a:t>
                          </a:r>
                          <a14:m>
                            <m:oMath xmlns:m="http://schemas.openxmlformats.org/officeDocument/2006/math">
                              <m:r>
                                <a:rPr lang="cs-CZ" sz="18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cs-CZ" sz="18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0,005</m:t>
                              </m:r>
                            </m:oMath>
                          </a14:m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 dirty="0">
                              <a:effectLst/>
                            </a:rPr>
                            <a:t>2,06</a:t>
                          </a:r>
                          <a14:m>
                            <m:oMath xmlns:m="http://schemas.openxmlformats.org/officeDocument/2006/math">
                              <m:r>
                                <a:rPr lang="cs-CZ" sz="18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cs-CZ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0,01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 dirty="0">
                              <a:effectLst/>
                            </a:rPr>
                            <a:t>2,59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3992190293"/>
                      </a:ext>
                    </a:extLst>
                  </a:tr>
                  <a:tr h="495166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 dirty="0">
                              <a:effectLst/>
                            </a:rPr>
                            <a:t>188,14</a:t>
                          </a:r>
                          <a14:m>
                            <m:oMath xmlns:m="http://schemas.openxmlformats.org/officeDocument/2006/math">
                              <m:r>
                                <a:rPr lang="cs-CZ" sz="18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cs-CZ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0,01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 dirty="0">
                              <a:effectLst/>
                            </a:rPr>
                            <a:t>1,90</a:t>
                          </a:r>
                          <a14:m>
                            <m:oMath xmlns:m="http://schemas.openxmlformats.org/officeDocument/2006/math">
                              <m:r>
                                <a:rPr lang="cs-CZ" sz="18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cs-CZ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0,01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 dirty="0">
                              <a:effectLst/>
                            </a:rPr>
                            <a:t>2,30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2440597348"/>
                      </a:ext>
                    </a:extLst>
                  </a:tr>
                  <a:tr h="495166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 dirty="0">
                              <a:effectLst/>
                            </a:rPr>
                            <a:t>246,22</a:t>
                          </a:r>
                          <a14:m>
                            <m:oMath xmlns:m="http://schemas.openxmlformats.org/officeDocument/2006/math">
                              <m:r>
                                <a:rPr lang="cs-CZ" sz="18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cs-CZ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0,015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 dirty="0">
                              <a:effectLst/>
                            </a:rPr>
                            <a:t>1,70</a:t>
                          </a:r>
                          <a14:m>
                            <m:oMath xmlns:m="http://schemas.openxmlformats.org/officeDocument/2006/math">
                              <m:r>
                                <a:rPr lang="cs-CZ" sz="18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cs-CZ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0,01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2,01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3164825275"/>
                      </a:ext>
                    </a:extLst>
                  </a:tr>
                  <a:tr h="495166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 dirty="0">
                              <a:effectLst/>
                            </a:rPr>
                            <a:t>285,68</a:t>
                          </a:r>
                          <a14:m>
                            <m:oMath xmlns:m="http://schemas.openxmlformats.org/officeDocument/2006/math">
                              <m:r>
                                <a:rPr lang="cs-CZ" sz="18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cs-CZ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0,02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 dirty="0">
                              <a:effectLst/>
                            </a:rPr>
                            <a:t>1,61</a:t>
                          </a:r>
                          <a14:m>
                            <m:oMath xmlns:m="http://schemas.openxmlformats.org/officeDocument/2006/math">
                              <m:r>
                                <a:rPr lang="cs-CZ" sz="18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cs-CZ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0,01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1,87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0662501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ulka 4">
                <a:extLst>
                  <a:ext uri="{FF2B5EF4-FFF2-40B4-BE49-F238E27FC236}">
                    <a16:creationId xmlns:a16="http://schemas.microsoft.com/office/drawing/2014/main" id="{ECD36111-D5B3-4CA2-9785-B9E066049D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7702493"/>
                  </p:ext>
                </p:extLst>
              </p:nvPr>
            </p:nvGraphicFramePr>
            <p:xfrm>
              <a:off x="289420" y="2779872"/>
              <a:ext cx="5814969" cy="247583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71455">
                      <a:extLst>
                        <a:ext uri="{9D8B030D-6E8A-4147-A177-3AD203B41FA5}">
                          <a16:colId xmlns:a16="http://schemas.microsoft.com/office/drawing/2014/main" val="2149069726"/>
                        </a:ext>
                      </a:extLst>
                    </a:gridCol>
                    <a:gridCol w="2221757">
                      <a:extLst>
                        <a:ext uri="{9D8B030D-6E8A-4147-A177-3AD203B41FA5}">
                          <a16:colId xmlns:a16="http://schemas.microsoft.com/office/drawing/2014/main" val="931562142"/>
                        </a:ext>
                      </a:extLst>
                    </a:gridCol>
                    <a:gridCol w="2221757">
                      <a:extLst>
                        <a:ext uri="{9D8B030D-6E8A-4147-A177-3AD203B41FA5}">
                          <a16:colId xmlns:a16="http://schemas.microsoft.com/office/drawing/2014/main" val="2895917869"/>
                        </a:ext>
                      </a:extLst>
                    </a:gridCol>
                  </a:tblGrid>
                  <a:tr h="49516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800" u="none" strike="noStrike">
                              <a:effectLst/>
                            </a:rPr>
                            <a:t>m [g]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800" u="none" strike="noStrike" dirty="0">
                              <a:effectLst/>
                            </a:rPr>
                            <a:t>f naměřená [Hz]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cs-CZ" sz="1800" u="none" strike="noStrike">
                              <a:effectLst/>
                            </a:rPr>
                            <a:t>f teoretická [Hz]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2627579649"/>
                      </a:ext>
                    </a:extLst>
                  </a:tr>
                  <a:tr h="49516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3810" marR="3810" marT="3810" marB="0" anchor="b">
                        <a:blipFill>
                          <a:blip r:embed="rId2"/>
                          <a:stretch>
                            <a:fillRect l="-444" t="-101220" r="-325333" b="-325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3810" marR="3810" marT="3810" marB="0" anchor="b">
                        <a:blipFill>
                          <a:blip r:embed="rId2"/>
                          <a:stretch>
                            <a:fillRect l="-61918" t="-101220" r="-100548" b="-325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 dirty="0">
                              <a:effectLst/>
                            </a:rPr>
                            <a:t>2,59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3992190293"/>
                      </a:ext>
                    </a:extLst>
                  </a:tr>
                  <a:tr h="49516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3810" marR="3810" marT="3810" marB="0" anchor="b">
                        <a:blipFill>
                          <a:blip r:embed="rId2"/>
                          <a:stretch>
                            <a:fillRect l="-444" t="-203704" r="-325333" b="-22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3810" marR="3810" marT="3810" marB="0" anchor="b">
                        <a:blipFill>
                          <a:blip r:embed="rId2"/>
                          <a:stretch>
                            <a:fillRect l="-61918" t="-203704" r="-100548" b="-22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u="none" strike="noStrike" dirty="0">
                              <a:effectLst/>
                            </a:rPr>
                            <a:t>2,30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2440597348"/>
                      </a:ext>
                    </a:extLst>
                  </a:tr>
                  <a:tr h="49516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3810" marR="3810" marT="3810" marB="0" anchor="b">
                        <a:blipFill>
                          <a:blip r:embed="rId2"/>
                          <a:stretch>
                            <a:fillRect l="-444" t="-300000" r="-325333" b="-1268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3810" marR="3810" marT="3810" marB="0" anchor="b">
                        <a:blipFill>
                          <a:blip r:embed="rId2"/>
                          <a:stretch>
                            <a:fillRect l="-61918" t="-300000" r="-100548" b="-1268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2,01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3164825275"/>
                      </a:ext>
                    </a:extLst>
                  </a:tr>
                  <a:tr h="49516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3810" marR="3810" marT="3810" marB="0" anchor="b">
                        <a:blipFill>
                          <a:blip r:embed="rId2"/>
                          <a:stretch>
                            <a:fillRect l="-444" t="-404938" r="-325333" b="-28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3810" marR="3810" marT="3810" marB="0" anchor="b">
                        <a:blipFill>
                          <a:blip r:embed="rId2"/>
                          <a:stretch>
                            <a:fillRect l="-61918" t="-404938" r="-100548" b="-28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cs-CZ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1,87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06625017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0D32DFE3-9FD4-4B2B-A7AA-722403446A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273820"/>
              </p:ext>
            </p:extLst>
          </p:nvPr>
        </p:nvGraphicFramePr>
        <p:xfrm>
          <a:off x="6353963" y="1838476"/>
          <a:ext cx="4999837" cy="4299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A0DF62FC-5829-4009-B596-FBC2E64EFC8A}"/>
                  </a:ext>
                </a:extLst>
              </p:cNvPr>
              <p:cNvSpPr txBox="1"/>
              <p:nvPr/>
            </p:nvSpPr>
            <p:spPr>
              <a:xfrm>
                <a:off x="835140" y="1777240"/>
                <a:ext cx="28371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cs-CZ" sz="2400" dirty="0"/>
                  <a:t>k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cs-CZ" sz="2400" dirty="0"/>
                      <m:t>19,67</m:t>
                    </m:r>
                    <m:r>
                      <a:rPr lang="cs-CZ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cs-CZ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0,9 </m:t>
                    </m:r>
                    <m:r>
                      <m:rPr>
                        <m:sty m:val="p"/>
                      </m:rPr>
                      <a:rPr lang="cs-CZ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sSup>
                      <m:sSupPr>
                        <m:ctrlPr>
                          <a:rPr lang="cs-CZ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A0DF62FC-5829-4009-B596-FBC2E64EF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40" y="1777240"/>
                <a:ext cx="2837187" cy="369332"/>
              </a:xfrm>
              <a:prstGeom prst="rect">
                <a:avLst/>
              </a:prstGeom>
              <a:blipFill>
                <a:blip r:embed="rId4"/>
                <a:stretch>
                  <a:fillRect l="-6667" t="-26667" r="-1505" b="-5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750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99BD814-3DA8-44AD-AF3F-EC5F9B21D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9" y="218113"/>
            <a:ext cx="5220642" cy="329687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8493F7C-EE0C-439E-9D33-4A53B0407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385" y="218115"/>
            <a:ext cx="5370246" cy="32968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CB35753-A207-4285-BB32-B80B9BA5B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69" y="3691156"/>
            <a:ext cx="5220641" cy="29290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8B6EF6-831A-4EC3-85D2-C12A78EB8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386" y="3691156"/>
            <a:ext cx="5370246" cy="292903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39474CD-CD74-4373-B189-450ACCFA43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2153F734-D0C6-41B8-813E-44D33AE52780}"/>
                  </a:ext>
                </a:extLst>
              </p:cNvPr>
              <p:cNvSpPr/>
              <p:nvPr/>
            </p:nvSpPr>
            <p:spPr>
              <a:xfrm>
                <a:off x="914401" y="218113"/>
                <a:ext cx="1577522" cy="2649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cs-CZ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sz="1400" b="0" dirty="0">
                    <a:solidFill>
                      <a:schemeClr val="tx1"/>
                    </a:solidFill>
                  </a:rPr>
                  <a:t>=285,68 ±</a:t>
                </a:r>
                <a:r>
                  <a:rPr lang="cs-CZ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0,02 </a:t>
                </a:r>
                <a:r>
                  <a:rPr lang="cs-CZ" sz="1400" b="0" dirty="0">
                    <a:solidFill>
                      <a:schemeClr val="tx1"/>
                    </a:solidFill>
                  </a:rPr>
                  <a:t>g</a:t>
                </a:r>
              </a:p>
            </p:txBody>
          </p:sp>
        </mc:Choice>
        <mc:Fallback xmlns="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2153F734-D0C6-41B8-813E-44D33AE52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218113"/>
                <a:ext cx="1577522" cy="264966"/>
              </a:xfrm>
              <a:prstGeom prst="rect">
                <a:avLst/>
              </a:prstGeom>
              <a:blipFill>
                <a:blip r:embed="rId6"/>
                <a:stretch>
                  <a:fillRect t="-8889" b="-2888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A4C2500B-6E66-4370-A0D5-69E2511B9E80}"/>
                  </a:ext>
                </a:extLst>
              </p:cNvPr>
              <p:cNvSpPr/>
              <p:nvPr/>
            </p:nvSpPr>
            <p:spPr>
              <a:xfrm>
                <a:off x="7358063" y="218113"/>
                <a:ext cx="1727127" cy="2649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cs-CZ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sz="1400" b="0" dirty="0">
                    <a:solidFill>
                      <a:schemeClr val="tx1"/>
                    </a:solidFill>
                  </a:rPr>
                  <a:t>=246,22 ±</a:t>
                </a:r>
                <a:r>
                  <a:rPr lang="cs-CZ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0,015 </a:t>
                </a:r>
                <a:r>
                  <a:rPr lang="cs-CZ" sz="1400" b="0" dirty="0">
                    <a:solidFill>
                      <a:schemeClr val="tx1"/>
                    </a:solidFill>
                  </a:rPr>
                  <a:t>g</a:t>
                </a:r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A4C2500B-6E66-4370-A0D5-69E2511B9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063" y="218113"/>
                <a:ext cx="1727127" cy="264966"/>
              </a:xfrm>
              <a:prstGeom prst="rect">
                <a:avLst/>
              </a:prstGeom>
              <a:blipFill>
                <a:blip r:embed="rId7"/>
                <a:stretch>
                  <a:fillRect t="-8889" b="-2888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087F270F-88F1-4712-B659-97CC55DFC848}"/>
                  </a:ext>
                </a:extLst>
              </p:cNvPr>
              <p:cNvSpPr/>
              <p:nvPr/>
            </p:nvSpPr>
            <p:spPr>
              <a:xfrm>
                <a:off x="914401" y="3691156"/>
                <a:ext cx="1577522" cy="2649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cs-CZ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sz="1400" b="0" dirty="0">
                    <a:solidFill>
                      <a:schemeClr val="tx1"/>
                    </a:solidFill>
                  </a:rPr>
                  <a:t>=188,14 ±</a:t>
                </a:r>
                <a:r>
                  <a:rPr lang="cs-CZ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0,01 </a:t>
                </a:r>
                <a:r>
                  <a:rPr lang="cs-CZ" sz="1400" b="0" dirty="0">
                    <a:solidFill>
                      <a:schemeClr val="tx1"/>
                    </a:solidFill>
                  </a:rPr>
                  <a:t>g</a:t>
                </a:r>
              </a:p>
            </p:txBody>
          </p:sp>
        </mc:Choice>
        <mc:Fallback xmlns="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087F270F-88F1-4712-B659-97CC55DFC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3691156"/>
                <a:ext cx="1577522" cy="264966"/>
              </a:xfrm>
              <a:prstGeom prst="rect">
                <a:avLst/>
              </a:prstGeom>
              <a:blipFill>
                <a:blip r:embed="rId8"/>
                <a:stretch>
                  <a:fillRect t="-11111" b="-2888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592066F8-10BF-4368-8FFB-C13BC6ADE4A5}"/>
                  </a:ext>
                </a:extLst>
              </p:cNvPr>
              <p:cNvSpPr/>
              <p:nvPr/>
            </p:nvSpPr>
            <p:spPr>
              <a:xfrm>
                <a:off x="7200901" y="3698947"/>
                <a:ext cx="1727127" cy="2571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cs-CZ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sz="1400" b="0" dirty="0">
                    <a:solidFill>
                      <a:schemeClr val="tx1"/>
                    </a:solidFill>
                  </a:rPr>
                  <a:t>=148,68 ±</a:t>
                </a:r>
                <a:r>
                  <a:rPr lang="cs-CZ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0,005 </a:t>
                </a:r>
                <a:r>
                  <a:rPr lang="cs-CZ" sz="1400" b="0" dirty="0">
                    <a:solidFill>
                      <a:schemeClr val="tx1"/>
                    </a:solidFill>
                  </a:rPr>
                  <a:t>g</a:t>
                </a:r>
              </a:p>
            </p:txBody>
          </p:sp>
        </mc:Choice>
        <mc:Fallback xmlns="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592066F8-10BF-4368-8FFB-C13BC6ADE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01" y="3698947"/>
                <a:ext cx="1727127" cy="257175"/>
              </a:xfrm>
              <a:prstGeom prst="rect">
                <a:avLst/>
              </a:prstGeom>
              <a:blipFill>
                <a:blip r:embed="rId9"/>
                <a:stretch>
                  <a:fillRect t="-11364" b="-2954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8848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912</Words>
  <Application>Microsoft Office PowerPoint</Application>
  <PresentationFormat>Širokoúhlá obrazovka</PresentationFormat>
  <Paragraphs>194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Motiv Office</vt:lpstr>
      <vt:lpstr>Prezentace aplikace PowerPoint</vt:lpstr>
      <vt:lpstr>Oscilátory</vt:lpstr>
      <vt:lpstr>Mechanický LHO</vt:lpstr>
      <vt:lpstr>Prezentace aplikace PowerPoint</vt:lpstr>
      <vt:lpstr>Mechanický LHO</vt:lpstr>
      <vt:lpstr>Tlumený oscilátor</vt:lpstr>
      <vt:lpstr>Tlumený oscilátor</vt:lpstr>
      <vt:lpstr>Závislost na hmotnosti</vt:lpstr>
      <vt:lpstr>Prezentace aplikace PowerPoint</vt:lpstr>
      <vt:lpstr>Závislost na tuhosti pružiny</vt:lpstr>
      <vt:lpstr>Prezentace aplikace PowerPoint</vt:lpstr>
      <vt:lpstr>RLC Obvod</vt:lpstr>
      <vt:lpstr>Cívka</vt:lpstr>
      <vt:lpstr>Kondenzátor</vt:lpstr>
      <vt:lpstr>Rezistor</vt:lpstr>
      <vt:lpstr>RLC Obvod</vt:lpstr>
      <vt:lpstr>RLC Obvod</vt:lpstr>
      <vt:lpstr>Závislost na kapacitě</vt:lpstr>
      <vt:lpstr>Prezentace aplikace PowerPoint</vt:lpstr>
      <vt:lpstr>Závislost na indukčnosti</vt:lpstr>
      <vt:lpstr>Prezentace aplikace PowerPoint</vt:lpstr>
      <vt:lpstr>Závislost na odporu</vt:lpstr>
      <vt:lpstr>Rezonance</vt:lpstr>
      <vt:lpstr>Rezonance</vt:lpstr>
      <vt:lpstr>Rezonance</vt:lpstr>
      <vt:lpstr>Rezonance</vt:lpstr>
      <vt:lpstr>Porovnání, analogické veličiny</vt:lpstr>
      <vt:lpstr>Zdroje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Kamil Mudruňka</dc:creator>
  <cp:lastModifiedBy>IdeaPad</cp:lastModifiedBy>
  <cp:revision>99</cp:revision>
  <dcterms:created xsi:type="dcterms:W3CDTF">2019-04-11T09:30:41Z</dcterms:created>
  <dcterms:modified xsi:type="dcterms:W3CDTF">2019-06-13T13:11:03Z</dcterms:modified>
</cp:coreProperties>
</file>