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5" r:id="rId9"/>
    <p:sldId id="266" r:id="rId10"/>
    <p:sldId id="267" r:id="rId11"/>
    <p:sldId id="268" r:id="rId12"/>
    <p:sldId id="270" r:id="rId13"/>
    <p:sldId id="26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1" autoAdjust="0"/>
    <p:restoredTop sz="94660"/>
  </p:normalViewPr>
  <p:slideViewPr>
    <p:cSldViewPr>
      <p:cViewPr>
        <p:scale>
          <a:sx n="66" d="100"/>
          <a:sy n="66" d="100"/>
        </p:scale>
        <p:origin x="-128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30864A8-AC2A-4049-B023-26E10E56AD52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22F3984-DC74-4C57-B237-0652119319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64A8-AC2A-4049-B023-26E10E56AD52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3984-DC74-4C57-B237-0652119319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64A8-AC2A-4049-B023-26E10E56AD52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3984-DC74-4C57-B237-0652119319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64A8-AC2A-4049-B023-26E10E56AD52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3984-DC74-4C57-B237-0652119319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64A8-AC2A-4049-B023-26E10E56AD52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3984-DC74-4C57-B237-0652119319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64A8-AC2A-4049-B023-26E10E56AD52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3984-DC74-4C57-B237-0652119319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0864A8-AC2A-4049-B023-26E10E56AD52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2F3984-DC74-4C57-B237-065211931995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30864A8-AC2A-4049-B023-26E10E56AD52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22F3984-DC74-4C57-B237-0652119319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64A8-AC2A-4049-B023-26E10E56AD52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3984-DC74-4C57-B237-0652119319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64A8-AC2A-4049-B023-26E10E56AD52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3984-DC74-4C57-B237-0652119319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64A8-AC2A-4049-B023-26E10E56AD52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3984-DC74-4C57-B237-0652119319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30864A8-AC2A-4049-B023-26E10E56AD52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22F3984-DC74-4C57-B237-06521193199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zu.cz/popularizace/supravodivost-a-levitace" TargetMode="External"/><Relationship Id="rId3" Type="http://schemas.openxmlformats.org/officeDocument/2006/relationships/hyperlink" Target="https://nerdist.com/the-only-way-to-make-a-true-hoverboard-is-with-superconductors/" TargetMode="External"/><Relationship Id="rId7" Type="http://schemas.openxmlformats.org/officeDocument/2006/relationships/hyperlink" Target="https://cs.wikipedia.org/w/index.php?title=Supravodivost&amp;oldid=15426359" TargetMode="External"/><Relationship Id="rId2" Type="http://schemas.openxmlformats.org/officeDocument/2006/relationships/hyperlink" Target="https://www.fzu.cz/popularizace/supravodivost-nadeje-pro-21-stolet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debaran.cz/bulletin/2004_36_hts.php" TargetMode="External"/><Relationship Id="rId5" Type="http://schemas.openxmlformats.org/officeDocument/2006/relationships/hyperlink" Target="https://cs.wikipedia.org/wiki/Maglev#/media/File:Shanghai_Transrapid_002.jpg" TargetMode="External"/><Relationship Id="rId4" Type="http://schemas.openxmlformats.org/officeDocument/2006/relationships/hyperlink" Target="https://commons.wikimedia.org/w/index.php?title=File:JR_Maglev-Lev.png&amp;oldid=25484498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 smtClean="0">
                <a:latin typeface="Castellar" panose="020A0402060406010301" pitchFamily="18" charset="0"/>
              </a:rPr>
              <a:t>Supravodivost</a:t>
            </a:r>
            <a:endParaRPr lang="cs-CZ" sz="6000" dirty="0">
              <a:latin typeface="Castellar" panose="020A0402060406010301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Tereza Panská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5576" y="908720"/>
            <a:ext cx="7560840" cy="5670630"/>
          </a:xfrm>
        </p:spPr>
      </p:pic>
    </p:spTree>
    <p:extLst>
      <p:ext uri="{BB962C8B-B14F-4D97-AF65-F5344CB8AC3E}">
        <p14:creationId xmlns:p14="http://schemas.microsoft.com/office/powerpoint/2010/main" val="153829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5576" y="836712"/>
            <a:ext cx="7694926" cy="5771194"/>
          </a:xfrm>
        </p:spPr>
      </p:pic>
    </p:spTree>
    <p:extLst>
      <p:ext uri="{BB962C8B-B14F-4D97-AF65-F5344CB8AC3E}">
        <p14:creationId xmlns:p14="http://schemas.microsoft.com/office/powerpoint/2010/main" val="673356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066800"/>
          </a:xfrm>
        </p:spPr>
        <p:txBody>
          <a:bodyPr/>
          <a:lstStyle/>
          <a:p>
            <a:pPr algn="ctr"/>
            <a:r>
              <a:rPr lang="en-AU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D</a:t>
            </a:r>
            <a:r>
              <a:rPr lang="cs-CZ" dirty="0" err="1" smtClean="0">
                <a:latin typeface="Gungsuh" panose="02030600000101010101" pitchFamily="18" charset="-127"/>
                <a:ea typeface="Gungsuh" panose="02030600000101010101" pitchFamily="18" charset="-127"/>
              </a:rPr>
              <a:t>ěkuji</a:t>
            </a:r>
            <a:r>
              <a:rPr lang="cs-CZ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 za pozornost</a:t>
            </a:r>
            <a:endParaRPr lang="cs-CZ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Reference</a:t>
            </a:r>
            <a:endParaRPr lang="cs-CZ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400" dirty="0" smtClean="0"/>
              <a:t>[1], [2] JIRSA.</a:t>
            </a:r>
            <a:r>
              <a:rPr lang="cs-CZ" sz="1400" dirty="0"/>
              <a:t> </a:t>
            </a:r>
            <a:r>
              <a:rPr lang="cs-CZ" sz="1400" i="1" dirty="0"/>
              <a:t>fzu.cz</a:t>
            </a:r>
            <a:r>
              <a:rPr lang="cs-CZ" sz="1400" dirty="0"/>
              <a:t> [online]. [cit. 5.11.2017]. Dostupný na WWW: </a:t>
            </a:r>
            <a:r>
              <a:rPr lang="cs-CZ" sz="1400" dirty="0" smtClean="0">
                <a:hlinkClick r:id="rId2"/>
              </a:rPr>
              <a:t>https</a:t>
            </a:r>
            <a:r>
              <a:rPr lang="cs-CZ" sz="1400" dirty="0">
                <a:hlinkClick r:id="rId2"/>
              </a:rPr>
              <a:t>://</a:t>
            </a:r>
            <a:r>
              <a:rPr lang="cs-CZ" sz="1400" dirty="0" smtClean="0">
                <a:hlinkClick r:id="rId2"/>
              </a:rPr>
              <a:t>www.fzu.cz/popularizace/supravodivost-nadeje-pro-21-stoleti</a:t>
            </a:r>
            <a:endParaRPr lang="cs-CZ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 smtClean="0"/>
              <a:t>[3], [4] </a:t>
            </a:r>
            <a:r>
              <a:rPr lang="cs-CZ" sz="1400" dirty="0"/>
              <a:t>KYLE HILL. </a:t>
            </a:r>
            <a:r>
              <a:rPr lang="cs-CZ" sz="1400" i="1" dirty="0"/>
              <a:t>nerdist.com</a:t>
            </a:r>
            <a:r>
              <a:rPr lang="cs-CZ" sz="1400" dirty="0"/>
              <a:t> [online]. [cit. 5.11.2017]. Dostupný na WWW: </a:t>
            </a:r>
            <a:r>
              <a:rPr lang="cs-CZ" sz="1400" dirty="0" smtClean="0">
                <a:hlinkClick r:id="rId3"/>
              </a:rPr>
              <a:t>https</a:t>
            </a:r>
            <a:r>
              <a:rPr lang="cs-CZ" sz="1400" dirty="0">
                <a:hlinkClick r:id="rId3"/>
              </a:rPr>
              <a:t>://nerdist.com/the-only-way-to-make-a-true-hoverboard-is-with-superconductors</a:t>
            </a:r>
            <a:r>
              <a:rPr lang="cs-CZ" sz="1400" dirty="0" smtClean="0">
                <a:hlinkClick r:id="rId3"/>
              </a:rPr>
              <a:t>/</a:t>
            </a:r>
            <a:endParaRPr lang="cs-CZ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 smtClean="0"/>
              <a:t>[5]</a:t>
            </a:r>
            <a:r>
              <a:rPr lang="cs-CZ" sz="1400" dirty="0"/>
              <a:t>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Commons</a:t>
            </a:r>
            <a:r>
              <a:rPr lang="cs-CZ" sz="1400" dirty="0"/>
              <a:t> </a:t>
            </a:r>
            <a:r>
              <a:rPr lang="cs-CZ" sz="1400" dirty="0" err="1"/>
              <a:t>contributors</a:t>
            </a:r>
            <a:r>
              <a:rPr lang="cs-CZ" sz="1400" dirty="0"/>
              <a:t>. File:JR Maglev-Lev.png [Internet].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Commons</a:t>
            </a:r>
            <a:r>
              <a:rPr lang="cs-CZ" sz="1400" dirty="0"/>
              <a:t>, </a:t>
            </a:r>
            <a:r>
              <a:rPr lang="cs-CZ" sz="1400" dirty="0" err="1"/>
              <a:t>the</a:t>
            </a:r>
            <a:r>
              <a:rPr lang="cs-CZ" sz="1400" dirty="0"/>
              <a:t> free media </a:t>
            </a:r>
            <a:r>
              <a:rPr lang="cs-CZ" sz="1400" dirty="0" err="1"/>
              <a:t>repository</a:t>
            </a:r>
            <a:r>
              <a:rPr lang="cs-CZ" sz="1400" dirty="0"/>
              <a:t>; 2017 </a:t>
            </a:r>
            <a:r>
              <a:rPr lang="cs-CZ" sz="1400" dirty="0" err="1"/>
              <a:t>Aug</a:t>
            </a:r>
            <a:r>
              <a:rPr lang="cs-CZ" sz="1400" dirty="0"/>
              <a:t> 9, 19:50 UTC [</a:t>
            </a:r>
            <a:r>
              <a:rPr lang="cs-CZ" sz="1400" dirty="0" err="1"/>
              <a:t>cited</a:t>
            </a:r>
            <a:r>
              <a:rPr lang="cs-CZ" sz="1400" dirty="0"/>
              <a:t> 2017 Nov 5]. </a:t>
            </a:r>
            <a:r>
              <a:rPr lang="cs-CZ" sz="1400" dirty="0" err="1"/>
              <a:t>Available</a:t>
            </a:r>
            <a:r>
              <a:rPr lang="cs-CZ" sz="1400" dirty="0"/>
              <a:t> </a:t>
            </a:r>
            <a:r>
              <a:rPr lang="cs-CZ" sz="1400" dirty="0" err="1"/>
              <a:t>from</a:t>
            </a:r>
            <a:r>
              <a:rPr lang="cs-CZ" sz="1400" dirty="0"/>
              <a:t>: </a:t>
            </a:r>
            <a:r>
              <a:rPr lang="cs-CZ" sz="1400" dirty="0">
                <a:hlinkClick r:id="rId4"/>
              </a:rPr>
              <a:t>https://</a:t>
            </a:r>
            <a:r>
              <a:rPr lang="cs-CZ" sz="1400" dirty="0" smtClean="0">
                <a:hlinkClick r:id="rId4"/>
              </a:rPr>
              <a:t>commons.wikimedia.org/w/index.php?title=File:JR_Maglev-Lev.png&amp;oldid=254844986</a:t>
            </a:r>
            <a:endParaRPr lang="cs-CZ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 smtClean="0"/>
              <a:t>[6]</a:t>
            </a:r>
            <a:r>
              <a:rPr lang="cs-CZ" sz="1400" dirty="0"/>
              <a:t> </a:t>
            </a:r>
            <a:r>
              <a:rPr lang="cs-CZ" sz="1400" i="1" dirty="0"/>
              <a:t>Wikipedie</a:t>
            </a:r>
            <a:r>
              <a:rPr lang="cs-CZ" sz="1400" dirty="0"/>
              <a:t> [online]. [cit. 5.11.2017]. Dostupný na WWW: </a:t>
            </a:r>
            <a:r>
              <a:rPr lang="cs-CZ" sz="1400" dirty="0" smtClean="0">
                <a:hlinkClick r:id="rId5"/>
              </a:rPr>
              <a:t>https</a:t>
            </a:r>
            <a:r>
              <a:rPr lang="cs-CZ" sz="1400" dirty="0">
                <a:hlinkClick r:id="rId5"/>
              </a:rPr>
              <a:t>://cs.wikipedia.org/wiki/Maglev#/</a:t>
            </a:r>
            <a:r>
              <a:rPr lang="cs-CZ" sz="1400" dirty="0" smtClean="0">
                <a:hlinkClick r:id="rId5"/>
              </a:rPr>
              <a:t>media/File:Shanghai_Transrapid_002.jpg</a:t>
            </a:r>
            <a:endParaRPr lang="cs-CZ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KULHÁNEK, Petr. </a:t>
            </a:r>
            <a:r>
              <a:rPr lang="cs-CZ" sz="1400" i="1" dirty="0" err="1"/>
              <a:t>Aldebaran</a:t>
            </a:r>
            <a:r>
              <a:rPr lang="cs-CZ" sz="1400" i="1" dirty="0"/>
              <a:t>: Bulletin</a:t>
            </a:r>
            <a:r>
              <a:rPr lang="cs-CZ" sz="1400" dirty="0"/>
              <a:t> [online]. Praha, 2004 [cit. 2017-11-05]. Dostupné z: </a:t>
            </a:r>
            <a:r>
              <a:rPr lang="cs-CZ" sz="1400" dirty="0">
                <a:hlinkClick r:id="rId6"/>
              </a:rPr>
              <a:t>http://www.aldebaran.cz/bulletin/2004_36_hts.php</a:t>
            </a:r>
            <a:endParaRPr lang="cs-CZ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400" i="1" dirty="0"/>
              <a:t>Wikipedie: Otevřená encyklopedie: Supravodivost</a:t>
            </a:r>
            <a:r>
              <a:rPr lang="cs-CZ" sz="1400" dirty="0"/>
              <a:t>[online]. c2017 [citováno 4. 11. 2017]. Dostupný z WWW: </a:t>
            </a:r>
            <a:r>
              <a:rPr lang="cs-CZ" sz="1400" dirty="0">
                <a:hlinkClick r:id="rId7"/>
              </a:rPr>
              <a:t>https://cs.wikipedia.org/w/index.php?title=Supravodivost&amp;oldid=15426359</a:t>
            </a:r>
            <a:endParaRPr lang="cs-CZ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JIRSA. </a:t>
            </a:r>
            <a:r>
              <a:rPr lang="cs-CZ" sz="1400" dirty="0" err="1"/>
              <a:t>Fzu</a:t>
            </a:r>
            <a:r>
              <a:rPr lang="cs-CZ" sz="1400" dirty="0"/>
              <a:t>: Popularizace: Supravodivost naděje pro 21. století</a:t>
            </a:r>
            <a:r>
              <a:rPr lang="it-IT" sz="1400" dirty="0"/>
              <a:t>[online]. [cit. 2017-11-05]. Dostupné z: </a:t>
            </a:r>
            <a:r>
              <a:rPr lang="it-IT" sz="1400" dirty="0">
                <a:hlinkClick r:id="rId2"/>
              </a:rPr>
              <a:t>https://www.fzu.cz/popularizace/supravodivost-nadeje-pro-21-stoleti</a:t>
            </a:r>
            <a:endParaRPr lang="cs-CZ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 err="1"/>
              <a:t>Fzu</a:t>
            </a:r>
            <a:r>
              <a:rPr lang="cs-CZ" sz="1400" dirty="0"/>
              <a:t>: Popularizace: Supravodivost a levitace[online]. [cit. 2017-11-05]. Dostupné z: </a:t>
            </a:r>
            <a:r>
              <a:rPr lang="cs-CZ" sz="1400" dirty="0">
                <a:hlinkClick r:id="rId8"/>
              </a:rPr>
              <a:t>https://www.fzu.cz/popularizace/supravodivost-a-levitace</a:t>
            </a:r>
            <a:endParaRPr lang="cs-CZ" sz="1400" dirty="0"/>
          </a:p>
          <a:p>
            <a:pPr>
              <a:buFont typeface="Wingdings" panose="05000000000000000000" pitchFamily="2" charset="2"/>
              <a:buChar char="Ø"/>
            </a:pPr>
            <a:endParaRPr lang="cs-CZ" sz="1400" dirty="0" smtClean="0"/>
          </a:p>
          <a:p>
            <a:pPr marL="109728" indent="0">
              <a:buNone/>
            </a:pP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/>
            </a:r>
            <a:br>
              <a:rPr lang="cs-CZ" sz="1400" dirty="0"/>
            </a:br>
            <a:endParaRPr lang="cs-CZ" sz="1400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8236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Obsah</a:t>
            </a:r>
            <a:endParaRPr lang="cs-CZ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Supravodič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Objev supravodivosti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Levitace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Využití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Vlastní experiment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21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Supravodič</a:t>
            </a:r>
            <a:endParaRPr lang="cs-CZ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Klade nulový odpor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Vytěsňuje ze svého objemu magnetické pole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Dělení: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typu – nízkoteplotní </a:t>
            </a:r>
          </a:p>
          <a:p>
            <a:pPr marL="704088" lvl="2" indent="0">
              <a:buNone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chlazení tekutým heliem</a:t>
            </a:r>
          </a:p>
          <a:p>
            <a:pPr marL="704088" lvl="2" indent="0">
              <a:buNone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BCS teorie, Meissnerův-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Ochsenfeldův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jev</a:t>
            </a:r>
          </a:p>
          <a:p>
            <a:pPr marL="704088" lvl="2" indent="0">
              <a:buNone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nesupravodivé v silných magnetických polích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typu – vysokoteplotní </a:t>
            </a:r>
          </a:p>
          <a:p>
            <a:pPr marL="704088" lvl="2" indent="0">
              <a:buNone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chlazení tekutým dusíkem</a:t>
            </a:r>
          </a:p>
          <a:p>
            <a:pPr marL="704088" lvl="2" indent="0">
              <a:buNone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velmi křehké</a:t>
            </a:r>
            <a:endParaRPr lang="cs-CZ" dirty="0" smtClean="0"/>
          </a:p>
          <a:p>
            <a:pPr marL="1426464" lvl="5" indent="0">
              <a:buNone/>
            </a:pPr>
            <a:r>
              <a:rPr lang="cs-CZ" dirty="0" smtClean="0"/>
              <a:t>	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4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Objev supravodivosti</a:t>
            </a:r>
            <a:endParaRPr lang="cs-CZ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1911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Heike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Kamerlingh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Onnes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Odpor rtuti klesá při 4,2 K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nule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Kritická teplota T</a:t>
            </a:r>
            <a:r>
              <a:rPr lang="cs-CZ" baseline="-25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1934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Meissnerův-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Ochsenfeldův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jev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Supravodič je ideálním diamagnetikem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Kritická hodnota magnetického pole B</a:t>
            </a:r>
            <a:r>
              <a:rPr lang="cs-CZ" baseline="-25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4613293"/>
            <a:ext cx="1517197" cy="21523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613294"/>
            <a:ext cx="1523441" cy="215230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71600" y="5427835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Nesupravodivý materiál </a:t>
            </a:r>
          </a:p>
          <a:p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magnetickém poli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386976" y="5320112"/>
            <a:ext cx="2083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Supravodivý materiál </a:t>
            </a:r>
          </a:p>
          <a:p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magnetickém poli vypuzuje </a:t>
            </a:r>
          </a:p>
          <a:p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vnější pole ze svého objemu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341937" y="6585075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/>
              <a:t>[1] fzu.cz</a:t>
            </a:r>
            <a:endParaRPr lang="cs-CZ" sz="9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258024" y="6585075"/>
            <a:ext cx="6511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/>
              <a:t>[2] fzu.cz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23975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Objev supravodivosti</a:t>
            </a:r>
            <a:endParaRPr lang="cs-CZ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1957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BCS teorie	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Bardeen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L. Cooper, J. R.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Schrieffer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Vazba mezi elektrony a fonony (kvazičástice vibrací krystalové mřížky) může vést ke vzniku Cooperových párů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1986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K. A. Müller a J. G.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Bednorz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Supravodivá keramika LaBaCuO</a:t>
            </a:r>
            <a:r>
              <a:rPr lang="cs-CZ" baseline="-25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1987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Ching-wu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YBaCuO</a:t>
            </a:r>
            <a:r>
              <a:rPr lang="cs-CZ" baseline="-25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endParaRPr lang="cs-CZ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Levitace</a:t>
            </a:r>
            <a:endParaRPr lang="cs-CZ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 &gt; </a:t>
            </a:r>
            <a:r>
              <a:rPr 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=&gt; magnetické pole pronikne do objemu supravodiče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Ochlazení pod </a:t>
            </a:r>
            <a:r>
              <a:rPr 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nedojde ke změně magnetického pole, „zamrzne“ ve stavu, v jakém byl před ochlazením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3905250" cy="21971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33056"/>
            <a:ext cx="3960440" cy="219680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434755" y="6147682"/>
            <a:ext cx="8835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>
                <a:solidFill>
                  <a:schemeClr val="bg2">
                    <a:lumMod val="25000"/>
                  </a:schemeClr>
                </a:solidFill>
              </a:rPr>
              <a:t>[3] nerdist.com</a:t>
            </a:r>
            <a:endParaRPr lang="cs-CZ" sz="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877795" y="6147682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>
                <a:solidFill>
                  <a:schemeClr val="bg2">
                    <a:lumMod val="25000"/>
                  </a:schemeClr>
                </a:solidFill>
              </a:rPr>
              <a:t>[4] nerdist.com</a:t>
            </a:r>
            <a:endParaRPr lang="cs-CZ" sz="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Využití</a:t>
            </a:r>
            <a:endParaRPr lang="cs-CZ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SQUID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Superconducting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Quantum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				Interference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Maglev</a:t>
            </a:r>
            <a:endParaRPr lang="cs-CZ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Setrvačníky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Pojistka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Přenos energie beze ztrát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Uchování elektrické energie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280"/>
            <a:ext cx="4729238" cy="2835696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3744416" cy="280831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289188" y="3354767"/>
            <a:ext cx="11705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/>
              <a:t>[5] </a:t>
            </a:r>
            <a:r>
              <a:rPr lang="cs-CZ" sz="900" dirty="0" err="1" smtClean="0"/>
              <a:t>Maglev</a:t>
            </a:r>
            <a:r>
              <a:rPr lang="cs-CZ" sz="900" dirty="0" smtClean="0"/>
              <a:t>  </a:t>
            </a:r>
            <a:r>
              <a:rPr lang="cs-CZ" sz="900" dirty="0" err="1" smtClean="0"/>
              <a:t>schema</a:t>
            </a:r>
            <a:endParaRPr lang="cs-CZ" sz="9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940357" y="6222504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>
                <a:solidFill>
                  <a:schemeClr val="bg2">
                    <a:lumMod val="25000"/>
                  </a:schemeClr>
                </a:solidFill>
              </a:rPr>
              <a:t>[6] </a:t>
            </a:r>
            <a:r>
              <a:rPr lang="cs-CZ" sz="900" dirty="0" err="1" smtClean="0">
                <a:solidFill>
                  <a:schemeClr val="bg2">
                    <a:lumMod val="25000"/>
                  </a:schemeClr>
                </a:solidFill>
              </a:rPr>
              <a:t>Maglev</a:t>
            </a:r>
            <a:endParaRPr lang="cs-CZ" sz="9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36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Vlastní experiment</a:t>
            </a:r>
            <a:endParaRPr lang="cs-CZ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Pokus o sestavení dráhy z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neodymových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magnetů, nad kterou bude supravodič levitovat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279" y="3464267"/>
            <a:ext cx="3738500" cy="28038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78725" y="3464265"/>
            <a:ext cx="3738502" cy="280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46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780</TotalTime>
  <Words>171</Words>
  <Application>Microsoft Office PowerPoint</Application>
  <PresentationFormat>Předvádění na obrazovce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Urbanistický</vt:lpstr>
      <vt:lpstr>Supravodivost</vt:lpstr>
      <vt:lpstr>Obsah</vt:lpstr>
      <vt:lpstr>Supravodič</vt:lpstr>
      <vt:lpstr>Objev supravodivosti</vt:lpstr>
      <vt:lpstr>Objev supravodivosti</vt:lpstr>
      <vt:lpstr>Levitace</vt:lpstr>
      <vt:lpstr>Využití</vt:lpstr>
      <vt:lpstr>Prezentace aplikace PowerPoint</vt:lpstr>
      <vt:lpstr>Vlastní experiment</vt:lpstr>
      <vt:lpstr>Prezentace aplikace PowerPoint</vt:lpstr>
      <vt:lpstr>Prezentace aplikace PowerPoint</vt:lpstr>
      <vt:lpstr>Děkuji za pozornost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Supravodivost</dc:title>
  <dc:creator>Tereza</dc:creator>
  <cp:lastModifiedBy>Tereza</cp:lastModifiedBy>
  <cp:revision>37</cp:revision>
  <dcterms:created xsi:type="dcterms:W3CDTF">2017-10-28T08:23:26Z</dcterms:created>
  <dcterms:modified xsi:type="dcterms:W3CDTF">2018-01-03T17:29:54Z</dcterms:modified>
</cp:coreProperties>
</file>