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netka\FYZ%20sem\kost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Součet</a:t>
            </a:r>
            <a:r>
              <a:rPr lang="cs-CZ" baseline="0"/>
              <a:t> hodu kostek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3553912416528036"/>
          <c:y val="0.14485837309655966"/>
          <c:w val="0.81352337330585001"/>
          <c:h val="0.67582885456813979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List1!$H$3:$H$11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63B-4F01-B144-ED3AD2C1B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7731359"/>
        <c:axId val="598682431"/>
      </c:scatterChart>
      <c:valAx>
        <c:axId val="557731359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8682431"/>
        <c:crosses val="autoZero"/>
        <c:crossBetween val="midCat"/>
        <c:majorUnit val="1"/>
      </c:valAx>
      <c:valAx>
        <c:axId val="59868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77313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A56AED-5CE0-4A97-BC6B-41C652148EAC}" type="datetimeFigureOut">
              <a:rPr lang="cs-CZ" smtClean="0"/>
              <a:t>19.12.2017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B29E58-01E9-49AC-981C-0855A2CC2ED6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18967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6AED-5CE0-4A97-BC6B-41C652148EAC}" type="datetimeFigureOut">
              <a:rPr lang="cs-CZ" smtClean="0"/>
              <a:t>19.12.2017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9E58-01E9-49AC-981C-0855A2CC2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87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6AED-5CE0-4A97-BC6B-41C652148EAC}" type="datetimeFigureOut">
              <a:rPr lang="cs-CZ" smtClean="0"/>
              <a:t>19.12.2017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9E58-01E9-49AC-981C-0855A2CC2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57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6AED-5CE0-4A97-BC6B-41C652148EAC}" type="datetimeFigureOut">
              <a:rPr lang="cs-CZ" smtClean="0"/>
              <a:t>19.12.2017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9E58-01E9-49AC-981C-0855A2CC2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15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A56AED-5CE0-4A97-BC6B-41C652148EAC}" type="datetimeFigureOut">
              <a:rPr lang="cs-CZ" smtClean="0"/>
              <a:t>19.12.2017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B29E58-01E9-49AC-981C-0855A2CC2ED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81381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6AED-5CE0-4A97-BC6B-41C652148EAC}" type="datetimeFigureOut">
              <a:rPr lang="cs-CZ" smtClean="0"/>
              <a:t>19.12.2017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9E58-01E9-49AC-981C-0855A2CC2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06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6AED-5CE0-4A97-BC6B-41C652148EAC}" type="datetimeFigureOut">
              <a:rPr lang="cs-CZ" smtClean="0"/>
              <a:t>19.12.2017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9E58-01E9-49AC-981C-0855A2CC2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3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6AED-5CE0-4A97-BC6B-41C652148EAC}" type="datetimeFigureOut">
              <a:rPr lang="cs-CZ" smtClean="0"/>
              <a:t>19.12.2017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9E58-01E9-49AC-981C-0855A2CC2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37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6AED-5CE0-4A97-BC6B-41C652148EAC}" type="datetimeFigureOut">
              <a:rPr lang="cs-CZ" smtClean="0"/>
              <a:t>19.12.2017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9E58-01E9-49AC-981C-0855A2CC2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67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A56AED-5CE0-4A97-BC6B-41C652148EAC}" type="datetimeFigureOut">
              <a:rPr lang="cs-CZ" smtClean="0"/>
              <a:t>19.12.2017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B29E58-01E9-49AC-981C-0855A2CC2ED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69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A56AED-5CE0-4A97-BC6B-41C652148EAC}" type="datetimeFigureOut">
              <a:rPr lang="cs-CZ" smtClean="0"/>
              <a:t>19.12.2017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B29E58-01E9-49AC-981C-0855A2CC2ED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196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3A56AED-5CE0-4A97-BC6B-41C652148EAC}" type="datetimeFigureOut">
              <a:rPr lang="cs-CZ" smtClean="0"/>
              <a:t>19.12.2017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3B29E58-01E9-49AC-981C-0855A2CC2ED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830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zpravy.idnes.cz/mysleme-na-gaussovu-krivku-uvahy-vcetne-utopickych-o-vzdelavatelnosti-1av-/zpr_archiv.aspx?c=A101216_111057_kavarna_chu" TargetMode="External"/><Relationship Id="rId3" Type="http://schemas.openxmlformats.org/officeDocument/2006/relationships/hyperlink" Target="https://cs.wikipedia.org/wiki/Norm%C3%A1ln%C3%AD_rozd%C4%9Blen%C3%AD" TargetMode="External"/><Relationship Id="rId7" Type="http://schemas.openxmlformats.org/officeDocument/2006/relationships/hyperlink" Target="http://docplayer.cz/44089968-Literatura-elektricka-mereni-pristroje-a-metody-metrologie-elektrotechnicka-mereni-merici-pristroje.html" TargetMode="External"/><Relationship Id="rId2" Type="http://schemas.openxmlformats.org/officeDocument/2006/relationships/hyperlink" Target="https://cs.wikipedia.org/wiki/Gaussova_funk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m.uhk.cz/oliva/tvorba_vedeni/REKAP-www/modul1/05-01-3.html" TargetMode="External"/><Relationship Id="rId5" Type="http://schemas.openxmlformats.org/officeDocument/2006/relationships/hyperlink" Target="https://cs.wikipedia.org/wiki/Carl_Friedrich_Gauss" TargetMode="External"/><Relationship Id="rId10" Type="http://schemas.openxmlformats.org/officeDocument/2006/relationships/hyperlink" Target="http://www.z-zahady.cz/2011/09/proc-je-prumerne-iq-v-nekterych-castech-sveta-vyssi/" TargetMode="External"/><Relationship Id="rId4" Type="http://schemas.openxmlformats.org/officeDocument/2006/relationships/hyperlink" Target="http://www.wikiskripta.eu/index.php/Norm%C3%A1ln%C3%AD_rozd%C4%9Blen%C3%AD" TargetMode="External"/><Relationship Id="rId9" Type="http://schemas.openxmlformats.org/officeDocument/2006/relationships/hyperlink" Target="https://pl.wikipedia.org/wiki/Deska_Galtona#/media/File:Galton_box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D81BE-2AB4-4984-B125-B9AC9C2BCB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CHAOS NENÍ NÁHODA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B20122-82F4-44D7-9A7C-65728E274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7270"/>
            <a:ext cx="3405554" cy="145073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Kirschová Aneta</a:t>
            </a:r>
          </a:p>
          <a:p>
            <a:endParaRPr lang="cs-CZ" dirty="0"/>
          </a:p>
          <a:p>
            <a:r>
              <a:rPr lang="cs-CZ" dirty="0"/>
              <a:t>FJFI ČVUT v Praze</a:t>
            </a:r>
          </a:p>
          <a:p>
            <a:endParaRPr lang="cs-CZ" dirty="0"/>
          </a:p>
          <a:p>
            <a:r>
              <a:rPr lang="cs-CZ" dirty="0"/>
              <a:t>14.12.2017</a:t>
            </a:r>
          </a:p>
        </p:txBody>
      </p:sp>
    </p:spTree>
    <p:extLst>
      <p:ext uri="{BB962C8B-B14F-4D97-AF65-F5344CB8AC3E}">
        <p14:creationId xmlns:p14="http://schemas.microsoft.com/office/powerpoint/2010/main" val="3883840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1D6F6-A3F7-4DFC-8F88-F0888AF2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25764"/>
          </a:xfrm>
        </p:spPr>
        <p:txBody>
          <a:bodyPr>
            <a:normAutofit fontScale="90000"/>
          </a:bodyPr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C8C8ED-BDF5-42F8-BFA8-B559D6D0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67691"/>
            <a:ext cx="9601200" cy="4555836"/>
          </a:xfrm>
        </p:spPr>
        <p:txBody>
          <a:bodyPr/>
          <a:lstStyle/>
          <a:p>
            <a:r>
              <a:rPr lang="cs-CZ" dirty="0"/>
              <a:t>V průběhu svého bádání jsem zjistila dost užitečných informací, díky kterým lépe chápu princip této křivky</a:t>
            </a:r>
          </a:p>
          <a:p>
            <a:r>
              <a:rPr lang="cs-CZ" dirty="0"/>
              <a:t>Velkým překvapením pro mě bylo zjištění kolik náhodných procesů se tím dá popsat</a:t>
            </a:r>
          </a:p>
          <a:p>
            <a:r>
              <a:rPr lang="cs-CZ" dirty="0"/>
              <a:t>Při svém zjišťování součtu hodu dvou kostek, jsem zjistila že na klasické kostky nic nemá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Plány na vylepšení: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Vyzkoušet více hodů kostkou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Zkusit použít v desce menší průměr kuliček a větší množství a porovnat rozdíl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33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F8206-B0C1-48E7-8E77-4071C426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8709"/>
            <a:ext cx="9601200" cy="496455"/>
          </a:xfrm>
        </p:spPr>
        <p:txBody>
          <a:bodyPr>
            <a:normAutofit/>
          </a:bodyPr>
          <a:lstStyle/>
          <a:p>
            <a:r>
              <a:rPr lang="cs-CZ" sz="2400" dirty="0"/>
              <a:t>Zdroje: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E654A3-FF50-4A0B-B446-83D0E41D6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05164"/>
            <a:ext cx="9601200" cy="5551054"/>
          </a:xfrm>
        </p:spPr>
        <p:txBody>
          <a:bodyPr>
            <a:normAutofit/>
          </a:bodyPr>
          <a:lstStyle/>
          <a:p>
            <a:r>
              <a:rPr lang="cs-CZ" sz="1200" dirty="0"/>
              <a:t>(1)Gaussova funkce – Wikipedie. [online]. Dostupné z: </a:t>
            </a:r>
            <a:r>
              <a:rPr lang="cs-CZ" sz="1200" dirty="0">
                <a:hlinkClick r:id="rId2"/>
              </a:rPr>
              <a:t>https://cs.wikipedia.org/wiki/</a:t>
            </a:r>
            <a:r>
              <a:rPr lang="cs-CZ" sz="1200" dirty="0" err="1">
                <a:hlinkClick r:id="rId2"/>
              </a:rPr>
              <a:t>Gaussova_funkce</a:t>
            </a:r>
            <a:r>
              <a:rPr lang="cs-CZ" sz="1200" dirty="0"/>
              <a:t>[cit.16.12.2017]</a:t>
            </a:r>
          </a:p>
          <a:p>
            <a:r>
              <a:rPr lang="cs-CZ" sz="1200" dirty="0"/>
              <a:t> (2)Normální rozdělení – Wikipedie. [online]. Dostupné z: </a:t>
            </a:r>
            <a:r>
              <a:rPr lang="cs-CZ" sz="1200" dirty="0">
                <a:hlinkClick r:id="rId3"/>
              </a:rPr>
              <a:t>https://cs.wikipedia.org/wiki/Norm%C3%A1ln%C3%AD_rozd%C4%9Blen%C3%AD</a:t>
            </a:r>
            <a:r>
              <a:rPr lang="cs-CZ" sz="1200" dirty="0"/>
              <a:t> [cit.16.12.2017]</a:t>
            </a:r>
          </a:p>
          <a:p>
            <a:r>
              <a:rPr lang="cs-CZ" sz="1200" dirty="0"/>
              <a:t>(3)Normální rozdělení – </a:t>
            </a:r>
            <a:r>
              <a:rPr lang="cs-CZ" sz="1200" dirty="0" err="1"/>
              <a:t>WikiSkripta</a:t>
            </a:r>
            <a:r>
              <a:rPr lang="cs-CZ" sz="1200" dirty="0"/>
              <a:t>. [online]. Dostupné z: </a:t>
            </a:r>
            <a:r>
              <a:rPr lang="cs-CZ" sz="1200" dirty="0">
                <a:hlinkClick r:id="rId4"/>
              </a:rPr>
              <a:t>http://www.wikiskripta.eu/index.php/Norm%C3%A1ln%C3%AD_rozd%C4%9Blen%C3%AD</a:t>
            </a:r>
            <a:r>
              <a:rPr lang="cs-CZ" sz="1200" dirty="0"/>
              <a:t> [cit.16.12.2017]</a:t>
            </a:r>
          </a:p>
          <a:p>
            <a:r>
              <a:rPr lang="cs-CZ" sz="1200" dirty="0"/>
              <a:t> (4)Carl Friedrich Gauss – Wikipedie. [online]. Dostupné z: </a:t>
            </a:r>
            <a:r>
              <a:rPr lang="cs-CZ" sz="1200" dirty="0">
                <a:hlinkClick r:id="rId5"/>
              </a:rPr>
              <a:t>https://cs.wikipedia.org/wiki/Carl_Friedrich_Gauss</a:t>
            </a:r>
            <a:r>
              <a:rPr lang="cs-CZ" sz="1200" dirty="0"/>
              <a:t> [cit.16.12.2017]</a:t>
            </a:r>
          </a:p>
          <a:p>
            <a:pPr marL="0" indent="0">
              <a:buNone/>
            </a:pPr>
            <a:r>
              <a:rPr lang="cs-CZ" sz="1400" dirty="0"/>
              <a:t>Obrázky: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100" dirty="0"/>
              <a:t>AUTOR NEUVEDEN. </a:t>
            </a:r>
            <a:r>
              <a:rPr lang="cs-CZ" sz="1100" i="1" dirty="0"/>
              <a:t>fim.uhk.cz</a:t>
            </a:r>
            <a:r>
              <a:rPr lang="cs-CZ" sz="1100" dirty="0"/>
              <a:t> [online]. [cit. 19.12.2017]. Dostupný na WWW: </a:t>
            </a:r>
            <a:r>
              <a:rPr lang="cs-CZ" sz="1100" dirty="0">
                <a:hlinkClick r:id="rId6"/>
              </a:rPr>
              <a:t>https://fim.uhk.cz/oliva/tvorba_vedeni/REKAP-www/modul1/05-01-3.html</a:t>
            </a:r>
            <a:endParaRPr lang="cs-CZ" sz="1100" dirty="0"/>
          </a:p>
          <a:p>
            <a:pPr>
              <a:buFont typeface="+mj-lt"/>
              <a:buAutoNum type="arabicPeriod"/>
            </a:pPr>
            <a:r>
              <a:rPr lang="cs-CZ" sz="1100" dirty="0"/>
              <a:t>AUTOR NEUVEDEN. </a:t>
            </a:r>
            <a:r>
              <a:rPr lang="cs-CZ" sz="1100" i="1" dirty="0" err="1"/>
              <a:t>DocPlayer</a:t>
            </a:r>
            <a:r>
              <a:rPr lang="cs-CZ" sz="1100" dirty="0"/>
              <a:t> [online]. [cit. 19.12.2017]. Dostupný na WWW: </a:t>
            </a:r>
            <a:r>
              <a:rPr lang="cs-CZ" sz="1100" dirty="0">
                <a:hlinkClick r:id="rId7"/>
              </a:rPr>
              <a:t>http://docplayer.cz/44089968-Literatura-elektricka-mereni-pristroje-a-metody-metrologie-elektrotechnicka-mereni-merici-pristroje.html</a:t>
            </a:r>
            <a:r>
              <a:rPr lang="cs-CZ" sz="1100" dirty="0"/>
              <a:t> </a:t>
            </a:r>
          </a:p>
          <a:p>
            <a:pPr>
              <a:buFont typeface="+mj-lt"/>
              <a:buAutoNum type="arabicPeriod"/>
            </a:pPr>
            <a:r>
              <a:rPr lang="cs-CZ" sz="1100" dirty="0"/>
              <a:t>AUTOR NEUVEDEN. </a:t>
            </a:r>
            <a:r>
              <a:rPr lang="cs-CZ" sz="1100" i="1" dirty="0"/>
              <a:t>ucenischalupou2.chytrak.cz</a:t>
            </a:r>
            <a:r>
              <a:rPr lang="cs-CZ" sz="1100" dirty="0"/>
              <a:t> [online]. [cit. 19.12.2017]. Dostupný na WWW: </a:t>
            </a:r>
            <a:r>
              <a:rPr lang="cs-CZ" sz="1100" dirty="0">
                <a:hlinkClick r:id="rId8"/>
              </a:rPr>
              <a:t>https://zpravy.idnes.cz/mysleme-na-gaussovu-krivku-uvahy-vcetne-utopickych-o-vzdelavatelnosti-1av-/zpr_archiv.aspx?c=A101216_111057_kavarna_chu</a:t>
            </a:r>
            <a:endParaRPr lang="cs-CZ" sz="1100" dirty="0"/>
          </a:p>
          <a:p>
            <a:pPr>
              <a:buFont typeface="+mj-lt"/>
              <a:buAutoNum type="arabicPeriod"/>
            </a:pPr>
            <a:r>
              <a:rPr lang="cs-CZ" sz="1100" dirty="0"/>
              <a:t>AUTOR NEUVEDEN. </a:t>
            </a:r>
            <a:r>
              <a:rPr lang="cs-CZ" sz="1100" i="1" dirty="0"/>
              <a:t>deska </a:t>
            </a:r>
            <a:r>
              <a:rPr lang="cs-CZ" sz="1100" i="1" dirty="0" err="1"/>
              <a:t>Galtona</a:t>
            </a:r>
            <a:r>
              <a:rPr lang="cs-CZ" sz="1100" dirty="0"/>
              <a:t> [online]. [cit. 19.12.2017]. Dostupný na WWW: </a:t>
            </a:r>
            <a:r>
              <a:rPr lang="cs-CZ" sz="1100" dirty="0">
                <a:hlinkClick r:id="rId9"/>
              </a:rPr>
              <a:t>https://pl.wikipedia.org/wiki/Deska_Galtona#/media/File:Galton_box.jpg</a:t>
            </a:r>
            <a:endParaRPr lang="cs-CZ" sz="1100" dirty="0"/>
          </a:p>
          <a:p>
            <a:pPr>
              <a:buFont typeface="+mj-lt"/>
              <a:buAutoNum type="arabicPeriod"/>
            </a:pPr>
            <a:r>
              <a:rPr lang="cs-CZ" sz="1100" dirty="0"/>
              <a:t>AUTOR NEUVEDEN. </a:t>
            </a:r>
            <a:r>
              <a:rPr lang="cs-CZ" sz="1100" i="1" dirty="0"/>
              <a:t>Gauss</a:t>
            </a:r>
            <a:r>
              <a:rPr lang="cs-CZ" sz="1100" dirty="0"/>
              <a:t> [online]. [cit. 19.12.2017]. Dostupný na WWW: </a:t>
            </a:r>
            <a:r>
              <a:rPr lang="cs-CZ" sz="1100" dirty="0">
                <a:hlinkClick r:id="rId5"/>
              </a:rPr>
              <a:t>https://cs.wikipedia.org/wiki/Carl_Friedrich_Gauss</a:t>
            </a:r>
            <a:endParaRPr lang="cs-CZ" sz="1100" dirty="0"/>
          </a:p>
          <a:p>
            <a:pPr>
              <a:buFont typeface="+mj-lt"/>
              <a:buAutoNum type="arabicPeriod"/>
            </a:pPr>
            <a:r>
              <a:rPr lang="it-IT" sz="1100" dirty="0"/>
              <a:t>ALESSIO DAMATO, CC BY-SA 3.0. </a:t>
            </a:r>
            <a:r>
              <a:rPr lang="it-IT" sz="1100" i="1" dirty="0"/>
              <a:t>iqgauss</a:t>
            </a:r>
            <a:r>
              <a:rPr lang="it-IT" sz="1100" dirty="0"/>
              <a:t> [online]. [cit. 19.12.2017]. Dostupný na WWW: </a:t>
            </a:r>
            <a:r>
              <a:rPr lang="it-IT" sz="1100" dirty="0">
                <a:hlinkClick r:id="rId10"/>
              </a:rPr>
              <a:t>http://www.z-zahady.cz/2011/09/proc-je-prumerne-iq-v-nekterych-castech-sveta-vyssi/</a:t>
            </a:r>
            <a:endParaRPr lang="cs-CZ" sz="1100" dirty="0"/>
          </a:p>
          <a:p>
            <a:pPr>
              <a:buFont typeface="+mj-lt"/>
              <a:buAutoNum type="arabicPeriod"/>
            </a:pPr>
            <a:endParaRPr lang="cs-CZ" sz="500" dirty="0"/>
          </a:p>
          <a:p>
            <a:pPr>
              <a:buFont typeface="+mj-lt"/>
              <a:buAutoNum type="arabicPeriod"/>
            </a:pPr>
            <a:endParaRPr lang="cs-CZ" sz="1100" dirty="0"/>
          </a:p>
          <a:p>
            <a:pPr>
              <a:buFont typeface="+mj-lt"/>
              <a:buAutoNum type="arabicPeriod"/>
            </a:pPr>
            <a:endParaRPr lang="cs-CZ" sz="1100" dirty="0"/>
          </a:p>
          <a:p>
            <a:pPr marL="0" indent="0">
              <a:buNone/>
            </a:pP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8546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2D823-E95D-4015-A555-D6952FAB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5E331D-BC6B-4B38-B6AE-20F87F7B3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  <a:p>
            <a:r>
              <a:rPr lang="cs-CZ" dirty="0"/>
              <a:t>Co je normálové rozdělení </a:t>
            </a:r>
          </a:p>
          <a:p>
            <a:r>
              <a:rPr lang="cs-CZ" dirty="0"/>
              <a:t>Jiný úhel pohledu</a:t>
            </a:r>
          </a:p>
          <a:p>
            <a:r>
              <a:rPr lang="cs-CZ" dirty="0"/>
              <a:t>Pokus s </a:t>
            </a:r>
            <a:r>
              <a:rPr lang="cs-CZ" dirty="0" err="1"/>
              <a:t>Galtonovo</a:t>
            </a:r>
            <a:r>
              <a:rPr lang="cs-CZ" dirty="0"/>
              <a:t> deskou</a:t>
            </a:r>
          </a:p>
          <a:p>
            <a:r>
              <a:rPr lang="cs-CZ" dirty="0"/>
              <a:t>Závěr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CB6DCD-ACA0-41E4-A40B-5E97500D3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57" y="1015180"/>
            <a:ext cx="3313471" cy="497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CFB67B7-06E2-4553-ADEF-FBCE34286F12}"/>
              </a:ext>
            </a:extLst>
          </p:cNvPr>
          <p:cNvSpPr txBox="1"/>
          <p:nvPr/>
        </p:nvSpPr>
        <p:spPr>
          <a:xfrm>
            <a:off x="6687127" y="5673923"/>
            <a:ext cx="401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4)</a:t>
            </a:r>
          </a:p>
        </p:txBody>
      </p:sp>
    </p:spTree>
    <p:extLst>
      <p:ext uri="{BB962C8B-B14F-4D97-AF65-F5344CB8AC3E}">
        <p14:creationId xmlns:p14="http://schemas.microsoft.com/office/powerpoint/2010/main" val="281159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F527C-6711-465A-BF00-130FEB8E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7ABD86B-57CE-4A0C-95F5-D35D2166CD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Johann Carl Fridrich Gauss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cs-CZ" dirty="0"/>
                  <a:t>Matematik, fyzik, který se zabýval matematickou analýzou a teorií čísel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cs-CZ" dirty="0"/>
                  <a:t>Důkaz základní věty algebry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cs-CZ" dirty="0"/>
                  <a:t>1818- objevení normálního zobrazení</a:t>
                </a:r>
              </a:p>
              <a:p>
                <a:pPr marL="425450" lvl="1" indent="-342900"/>
                <a:r>
                  <a:rPr lang="cs-CZ" sz="2800" dirty="0"/>
                  <a:t>Gaussova funkce</a:t>
                </a:r>
              </a:p>
              <a:p>
                <a:pPr marL="882650" lvl="2" indent="-342900">
                  <a:buFont typeface="Courier New" panose="02070309020205020404" pitchFamily="49" charset="0"/>
                  <a:buChar char="o"/>
                </a:pPr>
                <a:r>
                  <a:rPr lang="cs-CZ" sz="2400" dirty="0"/>
                  <a:t>Funkce jedné reálné proměnné </a:t>
                </a:r>
                <a:r>
                  <a:rPr lang="cs-CZ" sz="2400" b="1" dirty="0">
                    <a:latin typeface="Rockwell" panose="02060603020205020403" pitchFamily="18" charset="0"/>
                  </a:rPr>
                  <a:t>x </a:t>
                </a:r>
                <a:r>
                  <a:rPr lang="cs-CZ" sz="2400" dirty="0"/>
                  <a:t>se třemi parametry </a:t>
                </a:r>
                <a:r>
                  <a:rPr lang="cs-CZ" sz="2800" b="1" dirty="0">
                    <a:latin typeface="Rockwell" panose="02060603020205020403" pitchFamily="18" charset="0"/>
                  </a:rPr>
                  <a:t>a, </a:t>
                </a:r>
                <a:r>
                  <a:rPr lang="el-GR" sz="2800" b="1" dirty="0"/>
                  <a:t>μ</a:t>
                </a:r>
                <a:r>
                  <a:rPr lang="cs-CZ" sz="2800" b="1" dirty="0"/>
                  <a:t>, </a:t>
                </a:r>
                <a:r>
                  <a:rPr lang="el-GR" sz="2800" b="1" dirty="0"/>
                  <a:t>σ</a:t>
                </a:r>
                <a:endParaRPr lang="cs-CZ" sz="28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𝒂𝒆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7ABD86B-57CE-4A0C-95F5-D35D2166CD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CB5E97D8-4008-408F-9CC6-576DF755B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464" y="540775"/>
            <a:ext cx="1545336" cy="197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FA0EE99-160E-47C9-B92C-C76AAB843BDF}"/>
              </a:ext>
            </a:extLst>
          </p:cNvPr>
          <p:cNvSpPr txBox="1"/>
          <p:nvPr/>
        </p:nvSpPr>
        <p:spPr>
          <a:xfrm>
            <a:off x="9107055" y="2243452"/>
            <a:ext cx="40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334345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C9973-C3A7-4750-B6C8-5196A050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82" y="94456"/>
            <a:ext cx="10515600" cy="1325563"/>
          </a:xfrm>
        </p:spPr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4D218A-F680-41F8-A6DE-7CA8BF9AB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82" y="1043710"/>
            <a:ext cx="11182003" cy="4893108"/>
          </a:xfrm>
        </p:spPr>
        <p:txBody>
          <a:bodyPr/>
          <a:lstStyle/>
          <a:p>
            <a:pPr marL="539750" lvl="1" indent="-457200">
              <a:buFont typeface="Wingdings" panose="05000000000000000000" pitchFamily="2" charset="2"/>
              <a:buChar char="§"/>
            </a:pPr>
            <a:r>
              <a:rPr lang="cs-CZ" sz="2800" dirty="0"/>
              <a:t>Normální zobrazení</a:t>
            </a:r>
          </a:p>
          <a:p>
            <a:pPr marL="882650" lvl="2" indent="-342900">
              <a:buFont typeface="Franklin Gothic Book" panose="020B0503020102020204" pitchFamily="34" charset="0"/>
              <a:buChar char="–"/>
            </a:pPr>
            <a:r>
              <a:rPr lang="cs-CZ" sz="2400" dirty="0"/>
              <a:t>Patří mezi nejdůležitější rozdělení pravděpodobnosti náhodné veličiny</a:t>
            </a:r>
          </a:p>
          <a:p>
            <a:pPr marL="882650" lvl="2" indent="-342900">
              <a:buFont typeface="Franklin Gothic Book" panose="020B0503020102020204" pitchFamily="34" charset="0"/>
              <a:buChar char="–"/>
            </a:pPr>
            <a:r>
              <a:rPr lang="cs-CZ" sz="2400" dirty="0"/>
              <a:t>Náhodné děje lze modelovat právě normálním zobrazením</a:t>
            </a:r>
          </a:p>
          <a:p>
            <a:pPr marL="882650" lvl="2" indent="-342900">
              <a:buFont typeface="Franklin Gothic Book" panose="020B0503020102020204" pitchFamily="34" charset="0"/>
              <a:buChar char="–"/>
            </a:pPr>
            <a:r>
              <a:rPr lang="cs-CZ" sz="2400" dirty="0"/>
              <a:t>Nejčastěji se využívá k znázornění IQ nebo výšky v populaci nebo chyb měření.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A3951A6-4987-495B-8776-063761BF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33" y="2933208"/>
            <a:ext cx="5723809" cy="37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7B539C9-267E-481E-9213-16BBD2C93ECB}"/>
              </a:ext>
            </a:extLst>
          </p:cNvPr>
          <p:cNvSpPr txBox="1"/>
          <p:nvPr/>
        </p:nvSpPr>
        <p:spPr>
          <a:xfrm>
            <a:off x="3153969" y="6483927"/>
            <a:ext cx="591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254228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E6B9D-10C2-4F3F-8BDA-5C94DC27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0418"/>
          </a:xfrm>
        </p:spPr>
        <p:txBody>
          <a:bodyPr/>
          <a:lstStyle/>
          <a:p>
            <a:r>
              <a:rPr lang="cs-CZ" dirty="0"/>
              <a:t>Gaussova křivka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13079F-E415-4CE9-9568-C1B1C0544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2437"/>
            <a:ext cx="9601200" cy="3581400"/>
          </a:xfrm>
        </p:spPr>
        <p:txBody>
          <a:bodyPr/>
          <a:lstStyle/>
          <a:p>
            <a:pPr marL="639763" lvl="3" indent="357188"/>
            <a:r>
              <a:rPr lang="cs-CZ" sz="2200" dirty="0"/>
              <a:t>Funkce o dvou parametrech střední hodnoty </a:t>
            </a:r>
            <a:r>
              <a:rPr lang="el-GR" sz="2400" b="1" dirty="0"/>
              <a:t>μ</a:t>
            </a:r>
            <a:r>
              <a:rPr lang="cs-CZ" sz="2400" b="1" dirty="0"/>
              <a:t> </a:t>
            </a:r>
            <a:r>
              <a:rPr lang="cs-CZ" sz="2400" dirty="0"/>
              <a:t>a rozptylu</a:t>
            </a:r>
            <a:r>
              <a:rPr lang="cs-CZ" sz="2400" b="1" dirty="0"/>
              <a:t> </a:t>
            </a:r>
            <a:r>
              <a:rPr lang="el-GR" sz="2400" b="1" dirty="0"/>
              <a:t>σ</a:t>
            </a:r>
            <a:r>
              <a:rPr lang="cs-CZ" sz="2400" b="1" baseline="30000" dirty="0"/>
              <a:t>2</a:t>
            </a:r>
            <a:endParaRPr lang="cs-CZ" sz="2200" b="1" dirty="0"/>
          </a:p>
          <a:p>
            <a:pPr marL="639763" lvl="3" indent="357188"/>
            <a:r>
              <a:rPr lang="cs-CZ" sz="2200" dirty="0"/>
              <a:t>Je symetrická, střední hodnota </a:t>
            </a:r>
            <a:r>
              <a:rPr lang="el-GR" sz="2200" dirty="0"/>
              <a:t>μ</a:t>
            </a:r>
            <a:r>
              <a:rPr lang="cs-CZ" sz="2200" dirty="0"/>
              <a:t> leží právě pod jejím vrchole</a:t>
            </a:r>
          </a:p>
          <a:p>
            <a:pPr marL="639763" lvl="3" indent="357188"/>
            <a:r>
              <a:rPr lang="cs-CZ" sz="2200" dirty="0"/>
              <a:t>Tvoří histogram, sloupcový diagram z obdélníků.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E15B40-C1F3-430E-8A7F-998FD2C01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24" y="2888896"/>
            <a:ext cx="47625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39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A08E5BE-9F1E-4136-9282-FD5E7A17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funkce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A937E17-BB6E-4795-AAD1-07E850539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Parametr σ</a:t>
            </a:r>
            <a:r>
              <a:rPr lang="cs-CZ" baseline="30000" dirty="0"/>
              <a:t>2  </a:t>
            </a:r>
            <a:r>
              <a:rPr lang="cs-CZ" dirty="0"/>
              <a:t> určuje, jak těsně se přimyká střední hodnotě, čím nižší, tím ostřejší graf</a:t>
            </a:r>
          </a:p>
          <a:p>
            <a:r>
              <a:rPr lang="cs-CZ" dirty="0"/>
              <a:t>Existuje tzv. </a:t>
            </a:r>
            <a:r>
              <a:rPr lang="cs-CZ" b="1" dirty="0"/>
              <a:t>Pravidlo tří sigma </a:t>
            </a:r>
            <a:r>
              <a:rPr lang="cs-CZ" dirty="0"/>
              <a:t>=&gt; výsledek náhodného pokusu </a:t>
            </a:r>
          </a:p>
          <a:p>
            <a:pPr marL="0" indent="0">
              <a:buNone/>
            </a:pPr>
            <a:r>
              <a:rPr lang="cs-CZ" dirty="0"/>
              <a:t>N(</a:t>
            </a:r>
            <a:r>
              <a:rPr lang="el-GR" dirty="0"/>
              <a:t>μ</a:t>
            </a:r>
            <a:r>
              <a:rPr lang="cs-CZ" dirty="0"/>
              <a:t>, </a:t>
            </a:r>
            <a:r>
              <a:rPr lang="el-GR" dirty="0"/>
              <a:t>σ</a:t>
            </a:r>
            <a:r>
              <a:rPr lang="cs-CZ" baseline="30000" dirty="0"/>
              <a:t>2</a:t>
            </a:r>
            <a:r>
              <a:rPr lang="cs-CZ" dirty="0"/>
              <a:t>)leží v intervalu:</a:t>
            </a:r>
          </a:p>
          <a:p>
            <a:pPr lvl="1"/>
            <a:r>
              <a:rPr lang="el-GR" sz="2000" dirty="0"/>
              <a:t>(μ – σ, μ + σ) </a:t>
            </a:r>
            <a:r>
              <a:rPr lang="cs-CZ" sz="2000" dirty="0"/>
              <a:t>s pravděpodobností 68,27 %,</a:t>
            </a:r>
          </a:p>
          <a:p>
            <a:pPr lvl="1"/>
            <a:r>
              <a:rPr lang="cs-CZ" sz="2000" dirty="0"/>
              <a:t>(</a:t>
            </a:r>
            <a:r>
              <a:rPr lang="el-GR" sz="2000" dirty="0"/>
              <a:t>μ – 2σ, μ + 2σ) </a:t>
            </a:r>
            <a:r>
              <a:rPr lang="cs-CZ" sz="2000" dirty="0"/>
              <a:t>s pravděpodobností 95,45 %,</a:t>
            </a:r>
          </a:p>
          <a:p>
            <a:pPr lvl="1"/>
            <a:r>
              <a:rPr lang="cs-CZ" sz="2000" dirty="0"/>
              <a:t>(</a:t>
            </a:r>
            <a:r>
              <a:rPr lang="el-GR" sz="2000" dirty="0"/>
              <a:t>μ – 3σ, μ + 3σ) </a:t>
            </a:r>
            <a:r>
              <a:rPr lang="cs-CZ" sz="2000" dirty="0"/>
              <a:t>s pravděpodobností 99,73 %.</a:t>
            </a:r>
          </a:p>
          <a:p>
            <a:pPr marL="3200400" lvl="7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7026FCF-3F39-4A66-A418-CFDBBF3E9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12" y="3513692"/>
            <a:ext cx="448918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69A9F8A-23F3-41C4-8777-24195D7A6D95}"/>
              </a:ext>
            </a:extLst>
          </p:cNvPr>
          <p:cNvSpPr txBox="1"/>
          <p:nvPr/>
        </p:nvSpPr>
        <p:spPr>
          <a:xfrm>
            <a:off x="7112000" y="6406315"/>
            <a:ext cx="44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45428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3E4A1-942D-460F-9E21-DB6FA927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Jiný úhel pohledu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D69BF4-B8EE-4E6E-81FD-9D09E1D30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/>
          <a:lstStyle/>
          <a:p>
            <a:r>
              <a:rPr lang="cs-CZ" dirty="0"/>
              <a:t>Princip Gaussovi křivky můžeme přirovnat k mnoha různým principů z praxe</a:t>
            </a:r>
          </a:p>
          <a:p>
            <a:r>
              <a:rPr lang="cs-CZ" dirty="0"/>
              <a:t>Součet při házení dvou kostek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Výsledný graf je vytvořen z četnosti </a:t>
            </a:r>
          </a:p>
          <a:p>
            <a:pPr marL="530352" lvl="1" indent="0">
              <a:buNone/>
            </a:pPr>
            <a:r>
              <a:rPr lang="cs-CZ" dirty="0"/>
              <a:t>hozených čísel z celkem 30-ti pokusů,</a:t>
            </a:r>
          </a:p>
          <a:p>
            <a:pPr marL="530352" lvl="1" indent="0">
              <a:buNone/>
            </a:pPr>
            <a:r>
              <a:rPr lang="cs-CZ" dirty="0"/>
              <a:t>Náhodného házení dvěma kostkami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65ECBCE8-3E09-4F7E-BDC4-C84D347C06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18334"/>
              </p:ext>
            </p:extLst>
          </p:nvPr>
        </p:nvGraphicFramePr>
        <p:xfrm>
          <a:off x="6807585" y="3131512"/>
          <a:ext cx="5190066" cy="298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1">
            <a:extLst>
              <a:ext uri="{FF2B5EF4-FFF2-40B4-BE49-F238E27FC236}">
                <a16:creationId xmlns:a16="http://schemas.microsoft.com/office/drawing/2014/main" id="{447512F7-37B2-4D14-A942-847F8BB2763F}"/>
              </a:ext>
            </a:extLst>
          </p:cNvPr>
          <p:cNvSpPr txBox="1"/>
          <p:nvPr/>
        </p:nvSpPr>
        <p:spPr>
          <a:xfrm>
            <a:off x="6901488" y="4304144"/>
            <a:ext cx="347134" cy="64346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/>
              <a:t>četnost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BF1A469-06A2-4DE2-A4D9-214CF86E5836}"/>
              </a:ext>
            </a:extLst>
          </p:cNvPr>
          <p:cNvSpPr txBox="1"/>
          <p:nvPr/>
        </p:nvSpPr>
        <p:spPr>
          <a:xfrm>
            <a:off x="7407564" y="5867400"/>
            <a:ext cx="3999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/>
              <a:t>Graf četnosti součtu</a:t>
            </a:r>
          </a:p>
        </p:txBody>
      </p:sp>
    </p:spTree>
    <p:extLst>
      <p:ext uri="{BB962C8B-B14F-4D97-AF65-F5344CB8AC3E}">
        <p14:creationId xmlns:p14="http://schemas.microsoft.com/office/powerpoint/2010/main" val="176373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B683F6-2C93-4B79-A155-1469D64B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691" y="424873"/>
            <a:ext cx="9596582" cy="5479473"/>
          </a:xfrm>
        </p:spPr>
        <p:txBody>
          <a:bodyPr/>
          <a:lstStyle/>
          <a:p>
            <a:r>
              <a:rPr lang="cs-CZ" dirty="0"/>
              <a:t>Další z možností je vyobrazení inteligence populace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3E0D849-3FD9-42D8-BF72-0ED6D4876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34" y="1142064"/>
            <a:ext cx="6500560" cy="3766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6EBE806-1D5F-4F91-B8AA-9D7FA74162C9}"/>
              </a:ext>
            </a:extLst>
          </p:cNvPr>
          <p:cNvSpPr txBox="1"/>
          <p:nvPr/>
        </p:nvSpPr>
        <p:spPr>
          <a:xfrm>
            <a:off x="1566361" y="4631262"/>
            <a:ext cx="443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173480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4F3ACB-B615-4556-85C8-DAB3CAF0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8881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Galtonova</a:t>
            </a:r>
            <a:r>
              <a:rPr lang="cs-CZ" dirty="0"/>
              <a:t> deska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8D8916-D95A-4770-80E7-CBB7206DA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56852"/>
            <a:ext cx="6749845" cy="4739147"/>
          </a:xfrm>
        </p:spPr>
        <p:txBody>
          <a:bodyPr/>
          <a:lstStyle/>
          <a:p>
            <a:r>
              <a:rPr lang="cs-CZ" dirty="0"/>
              <a:t>Deska se skládá ze dvou rovnoběžných plexiskel, mezi kterými se nachází kolíčky, které určí zda se pohybující kulička vydá vpravo nebo vlevo</a:t>
            </a:r>
          </a:p>
          <a:p>
            <a:r>
              <a:rPr lang="cs-CZ" dirty="0"/>
              <a:t>Již zmíněná deska má dvanáct stupňů, tedy kulička se musí  12krát „rozhodnout“, zda bude pokračovat vpravo či vlevo</a:t>
            </a:r>
          </a:p>
          <a:p>
            <a:r>
              <a:rPr lang="cs-CZ" dirty="0"/>
              <a:t>Je rozdělena na třináct stejných přihrádek na dvě strany od počátku 0 na obě strany 2, 4, 6, 8, 10, 12,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0C6373-67CA-4591-BD02-6CDC5ED42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490" y="685800"/>
            <a:ext cx="3233207" cy="5757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21224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510</TotalTime>
  <Words>404</Words>
  <Application>Microsoft Office PowerPoint</Application>
  <PresentationFormat>Širokoúhlá obrazovka</PresentationFormat>
  <Paragraphs>81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Cambria Math</vt:lpstr>
      <vt:lpstr>Courier New</vt:lpstr>
      <vt:lpstr>Franklin Gothic Book</vt:lpstr>
      <vt:lpstr>Rockwell</vt:lpstr>
      <vt:lpstr>Wingdings</vt:lpstr>
      <vt:lpstr>Crop</vt:lpstr>
      <vt:lpstr>CHAOS NENÍ NÁHODA</vt:lpstr>
      <vt:lpstr>Obsah</vt:lpstr>
      <vt:lpstr>Úvod</vt:lpstr>
      <vt:lpstr>Normální rozdělení</vt:lpstr>
      <vt:lpstr>Gaussova křivka</vt:lpstr>
      <vt:lpstr>Průběh funkce</vt:lpstr>
      <vt:lpstr>Jiný úhel pohledu</vt:lpstr>
      <vt:lpstr>Prezentace aplikace PowerPoint</vt:lpstr>
      <vt:lpstr>Galtonova deska</vt:lpstr>
      <vt:lpstr>Shrnutí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CHAOS NENÍ NÁHODA</dc:title>
  <dc:creator>Aneta Kirschová</dc:creator>
  <cp:lastModifiedBy>Aneta Kirschová</cp:lastModifiedBy>
  <cp:revision>39</cp:revision>
  <dcterms:created xsi:type="dcterms:W3CDTF">2017-12-13T10:09:05Z</dcterms:created>
  <dcterms:modified xsi:type="dcterms:W3CDTF">2017-12-19T19:25:39Z</dcterms:modified>
</cp:coreProperties>
</file>