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3" autoAdjust="0"/>
    <p:restoredTop sz="94660"/>
  </p:normalViewPr>
  <p:slideViewPr>
    <p:cSldViewPr>
      <p:cViewPr>
        <p:scale>
          <a:sx n="70" d="100"/>
          <a:sy n="70" d="100"/>
        </p:scale>
        <p:origin x="-117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DEB0-11BB-4B60-ACBA-DBFEDB85FE39}" type="datetimeFigureOut">
              <a:rPr lang="cs-CZ" smtClean="0"/>
              <a:pPr/>
              <a:t>24.11.2015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A385-B56F-4957-B11D-FE1F93B153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DEB0-11BB-4B60-ACBA-DBFEDB85FE39}" type="datetimeFigureOut">
              <a:rPr lang="cs-CZ" smtClean="0"/>
              <a:pPr/>
              <a:t>24.11.2015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A385-B56F-4957-B11D-FE1F93B153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DEB0-11BB-4B60-ACBA-DBFEDB85FE39}" type="datetimeFigureOut">
              <a:rPr lang="cs-CZ" smtClean="0"/>
              <a:pPr/>
              <a:t>24.11.2015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A385-B56F-4957-B11D-FE1F93B153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DEB0-11BB-4B60-ACBA-DBFEDB85FE39}" type="datetimeFigureOut">
              <a:rPr lang="cs-CZ" smtClean="0"/>
              <a:pPr/>
              <a:t>24.11.2015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A385-B56F-4957-B11D-FE1F93B153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DEB0-11BB-4B60-ACBA-DBFEDB85FE39}" type="datetimeFigureOut">
              <a:rPr lang="cs-CZ" smtClean="0"/>
              <a:pPr/>
              <a:t>24.11.2015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A385-B56F-4957-B11D-FE1F93B153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DEB0-11BB-4B60-ACBA-DBFEDB85FE39}" type="datetimeFigureOut">
              <a:rPr lang="cs-CZ" smtClean="0"/>
              <a:pPr/>
              <a:t>24.11.2015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A385-B56F-4957-B11D-FE1F93B153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DEB0-11BB-4B60-ACBA-DBFEDB85FE39}" type="datetimeFigureOut">
              <a:rPr lang="cs-CZ" smtClean="0"/>
              <a:pPr/>
              <a:t>24.11.2015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A385-B56F-4957-B11D-FE1F93B153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DEB0-11BB-4B60-ACBA-DBFEDB85FE39}" type="datetimeFigureOut">
              <a:rPr lang="cs-CZ" smtClean="0"/>
              <a:pPr/>
              <a:t>24.11.2015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A385-B56F-4957-B11D-FE1F93B153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DEB0-11BB-4B60-ACBA-DBFEDB85FE39}" type="datetimeFigureOut">
              <a:rPr lang="cs-CZ" smtClean="0"/>
              <a:pPr/>
              <a:t>24.11.2015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A385-B56F-4957-B11D-FE1F93B153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DEB0-11BB-4B60-ACBA-DBFEDB85FE39}" type="datetimeFigureOut">
              <a:rPr lang="cs-CZ" smtClean="0"/>
              <a:pPr/>
              <a:t>24.11.2015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A385-B56F-4957-B11D-FE1F93B153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DEB0-11BB-4B60-ACBA-DBFEDB85FE39}" type="datetimeFigureOut">
              <a:rPr lang="cs-CZ" smtClean="0"/>
              <a:pPr/>
              <a:t>24.11.2015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A385-B56F-4957-B11D-FE1F93B153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2DEB0-11BB-4B60-ACBA-DBFEDB85FE39}" type="datetimeFigureOut">
              <a:rPr lang="cs-CZ" smtClean="0"/>
              <a:pPr/>
              <a:t>24.11.2015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7A385-B56F-4957-B11D-FE1F93B1537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3.tiff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 l="1539" b="8333"/>
          <a:stretch>
            <a:fillRect/>
          </a:stretch>
        </p:blipFill>
        <p:spPr bwMode="auto">
          <a:xfrm>
            <a:off x="0" y="-71462"/>
            <a:ext cx="91440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3929066"/>
          </a:xfrm>
        </p:spPr>
        <p:txBody>
          <a:bodyPr>
            <a:normAutofit/>
          </a:bodyPr>
          <a:lstStyle/>
          <a:p>
            <a:r>
              <a:rPr lang="cs-CZ" sz="3100" dirty="0">
                <a:solidFill>
                  <a:schemeClr val="tx2">
                    <a:lumMod val="75000"/>
                  </a:schemeClr>
                </a:solidFill>
              </a:rPr>
              <a:t>Příprava ultratenkých vrstev oxidu cínu na různých orientovaných površích </a:t>
            </a:r>
            <a:r>
              <a:rPr lang="cs-CZ" sz="3100" dirty="0" smtClean="0">
                <a:solidFill>
                  <a:schemeClr val="tx2">
                    <a:lumMod val="75000"/>
                  </a:schemeClr>
                </a:solidFill>
              </a:rPr>
              <a:t>mědi</a:t>
            </a:r>
            <a:br>
              <a:rPr lang="cs-CZ" sz="31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31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31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1472" y="1928802"/>
            <a:ext cx="7929618" cy="4143404"/>
          </a:xfrm>
        </p:spPr>
        <p:txBody>
          <a:bodyPr>
            <a:normAutofit/>
          </a:bodyPr>
          <a:lstStyle/>
          <a:p>
            <a:r>
              <a:rPr lang="cs-CZ" sz="2400" dirty="0" smtClean="0"/>
              <a:t>Řešitel: Dominika </a:t>
            </a:r>
            <a:r>
              <a:rPr lang="cs-CZ" sz="2400" dirty="0" err="1" smtClean="0"/>
              <a:t>Jochcová</a:t>
            </a:r>
            <a:endParaRPr lang="cs-CZ" sz="2400" dirty="0" smtClean="0"/>
          </a:p>
          <a:p>
            <a:r>
              <a:rPr lang="cs-CZ" sz="1800" i="1" dirty="0" smtClean="0">
                <a:solidFill>
                  <a:schemeClr val="tx2">
                    <a:lumMod val="75000"/>
                  </a:schemeClr>
                </a:solidFill>
              </a:rPr>
              <a:t>Vedoucí: </a:t>
            </a:r>
            <a:r>
              <a:rPr lang="cs-CZ" sz="1800" i="1" dirty="0">
                <a:solidFill>
                  <a:schemeClr val="tx2">
                    <a:lumMod val="75000"/>
                  </a:schemeClr>
                </a:solidFill>
              </a:rPr>
              <a:t>doc. RNDr. Karel Mašek, Dr</a:t>
            </a:r>
            <a:r>
              <a:rPr lang="cs-CZ" sz="1800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cs-CZ" sz="1800" i="1" dirty="0" smtClean="0">
                <a:solidFill>
                  <a:schemeClr val="tx2">
                    <a:lumMod val="75000"/>
                  </a:schemeClr>
                </a:solidFill>
              </a:rPr>
              <a:t>Konzultant: Mgr. Romana Pavlíková</a:t>
            </a:r>
          </a:p>
          <a:p>
            <a:endParaRPr lang="cs-CZ" sz="1800" i="1" dirty="0"/>
          </a:p>
          <a:p>
            <a:pPr algn="l"/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</a:rPr>
              <a:t>MOTIVACE: </a:t>
            </a:r>
          </a:p>
          <a:p>
            <a:pPr algn="just"/>
            <a:r>
              <a:rPr lang="cs-CZ" sz="1800" dirty="0" smtClean="0"/>
              <a:t>Epitaxní </a:t>
            </a:r>
            <a:r>
              <a:rPr lang="cs-CZ" sz="1800" dirty="0"/>
              <a:t>vrstvy oxidu cínu se dají vhodně použít jako modelový systém ke </a:t>
            </a:r>
            <a:r>
              <a:rPr lang="cs-CZ" sz="1800" dirty="0" smtClean="0"/>
              <a:t>zkoumání jejich vlastností. Tyto </a:t>
            </a:r>
            <a:r>
              <a:rPr lang="cs-CZ" sz="1800" dirty="0"/>
              <a:t>struktury mají využití zejména v </a:t>
            </a:r>
            <a:r>
              <a:rPr lang="cs-CZ" sz="1800" dirty="0" smtClean="0"/>
              <a:t>senzorech plynů</a:t>
            </a:r>
            <a:r>
              <a:rPr lang="cs-CZ" sz="1800" dirty="0"/>
              <a:t>. V rámci </a:t>
            </a:r>
            <a:r>
              <a:rPr lang="cs-CZ" sz="1800" dirty="0" smtClean="0"/>
              <a:t>projektu jsme </a:t>
            </a:r>
            <a:r>
              <a:rPr lang="cs-CZ" sz="1800" dirty="0"/>
              <a:t>připravovali </a:t>
            </a:r>
            <a:r>
              <a:rPr lang="cs-CZ" sz="1800" dirty="0" err="1"/>
              <a:t>nanostrukturní</a:t>
            </a:r>
            <a:r>
              <a:rPr lang="cs-CZ" sz="1800" dirty="0"/>
              <a:t> ultratenké vrstvy </a:t>
            </a:r>
            <a:r>
              <a:rPr lang="cs-CZ" sz="1800" dirty="0" smtClean="0"/>
              <a:t>oxidu </a:t>
            </a:r>
            <a:r>
              <a:rPr lang="cs-CZ" sz="1800" dirty="0"/>
              <a:t>cínu na monokrystalických površích mědi.</a:t>
            </a:r>
          </a:p>
          <a:p>
            <a:pPr algn="l"/>
            <a:endParaRPr lang="cs-CZ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cs-CZ" sz="1800" dirty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cs-CZ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cs-CZ" sz="1800" i="1" dirty="0"/>
          </a:p>
          <a:p>
            <a:endParaRPr lang="cs-CZ" sz="1800" i="1" dirty="0" smtClean="0"/>
          </a:p>
          <a:p>
            <a:pPr algn="l"/>
            <a:endParaRPr lang="cs-CZ" sz="1800" i="1" dirty="0" smtClean="0"/>
          </a:p>
          <a:p>
            <a:endParaRPr lang="cs-CZ" sz="1800" i="1" dirty="0"/>
          </a:p>
          <a:p>
            <a:endParaRPr lang="cs-CZ" sz="2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l="1539" b="8333"/>
          <a:stretch>
            <a:fillRect/>
          </a:stretch>
        </p:blipFill>
        <p:spPr bwMode="auto">
          <a:xfrm rot="10800000" flipH="1">
            <a:off x="0" y="6072182"/>
            <a:ext cx="91440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5214950"/>
            <a:ext cx="3857652" cy="85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Přímá spojnice 11"/>
          <p:cNvCxnSpPr/>
          <p:nvPr/>
        </p:nvCxnSpPr>
        <p:spPr>
          <a:xfrm>
            <a:off x="357158" y="3214686"/>
            <a:ext cx="846521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11"/>
          <p:cNvCxnSpPr/>
          <p:nvPr/>
        </p:nvCxnSpPr>
        <p:spPr>
          <a:xfrm>
            <a:off x="357158" y="5000636"/>
            <a:ext cx="846521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 l="1539" b="8333"/>
          <a:stretch>
            <a:fillRect/>
          </a:stretch>
        </p:blipFill>
        <p:spPr bwMode="auto">
          <a:xfrm>
            <a:off x="0" y="0"/>
            <a:ext cx="91440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pPr algn="l"/>
            <a:r>
              <a:rPr lang="cs-CZ" sz="2800" dirty="0" smtClean="0">
                <a:solidFill>
                  <a:schemeClr val="bg1">
                    <a:lumMod val="95000"/>
                  </a:schemeClr>
                </a:solidFill>
              </a:rPr>
              <a:t>Průběh řešení projektu</a:t>
            </a:r>
            <a:endParaRPr lang="cs-CZ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Teoretické seznámení s metodami zkoumání struktury povrchů RHEED, XPS</a:t>
            </a:r>
          </a:p>
          <a:p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Praktické seznámení s UHV zařízením</a:t>
            </a:r>
          </a:p>
          <a:p>
            <a:pPr>
              <a:buNone/>
            </a:pPr>
            <a:r>
              <a:rPr lang="cs-CZ" sz="2400" i="1" dirty="0" smtClean="0"/>
              <a:t>Úkoly </a:t>
            </a:r>
            <a:r>
              <a:rPr lang="cs-CZ" sz="2400" dirty="0" smtClean="0"/>
              <a:t>- </a:t>
            </a:r>
          </a:p>
          <a:p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Experimentální část – asistovaná příprava </a:t>
            </a: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</a:rPr>
              <a:t>cínoxidu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 na měděném monokrystalu</a:t>
            </a:r>
          </a:p>
          <a:p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Zpracování dat pomocí programů </a:t>
            </a: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</a:rPr>
              <a:t>KolXPD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</a:rPr>
              <a:t>Adif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,		 interpretace dat</a:t>
            </a: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192" y="6417358"/>
            <a:ext cx="9439100" cy="512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539" b="8333"/>
          <a:stretch>
            <a:fillRect/>
          </a:stretch>
        </p:blipFill>
        <p:spPr bwMode="auto">
          <a:xfrm>
            <a:off x="0" y="0"/>
            <a:ext cx="91440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pPr algn="l"/>
            <a:r>
              <a:rPr lang="cs-CZ" sz="2800" dirty="0">
                <a:solidFill>
                  <a:schemeClr val="bg1">
                    <a:lumMod val="95000"/>
                  </a:schemeClr>
                </a:solidFill>
              </a:rPr>
              <a:t>RHEED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i="1" dirty="0" err="1" smtClean="0"/>
              <a:t>Reflection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High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Energy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Electron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Diffraction</a:t>
            </a:r>
            <a:endParaRPr lang="cs-CZ" sz="2400" i="1" dirty="0" smtClean="0"/>
          </a:p>
          <a:p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Energie primárních elektronů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~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10-40 </a:t>
            </a: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</a:rPr>
              <a:t>keV</a:t>
            </a:r>
            <a:endParaRPr lang="cs-CZ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endParaRPr lang="cs-CZ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endParaRPr lang="cs-CZ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Výpočet mřížkového parametru</a:t>
            </a:r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pPr lvl="8"/>
            <a:endParaRPr lang="cs-CZ" sz="12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5072074"/>
            <a:ext cx="1500198" cy="882026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57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8" name="Picture 6" descr="D:\Domi\projekt_x\190815_12.tif"/>
          <p:cNvPicPr>
            <a:picLocks noChangeAspect="1" noChangeArrowheads="1"/>
          </p:cNvPicPr>
          <p:nvPr/>
        </p:nvPicPr>
        <p:blipFill>
          <a:blip r:embed="rId4">
            <a:lum contrast="40000"/>
          </a:blip>
          <a:srcRect/>
          <a:stretch>
            <a:fillRect/>
          </a:stretch>
        </p:blipFill>
        <p:spPr bwMode="auto">
          <a:xfrm>
            <a:off x="5357818" y="4214818"/>
            <a:ext cx="2428892" cy="1943113"/>
          </a:xfrm>
          <a:prstGeom prst="rect">
            <a:avLst/>
          </a:prstGeom>
          <a:noFill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/>
          <a:srcRect t="12829"/>
          <a:stretch>
            <a:fillRect/>
          </a:stretch>
        </p:blipFill>
        <p:spPr bwMode="auto">
          <a:xfrm>
            <a:off x="928662" y="2571744"/>
            <a:ext cx="5429288" cy="145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52192" y="6417358"/>
            <a:ext cx="9439100" cy="512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539" b="8333"/>
          <a:stretch>
            <a:fillRect/>
          </a:stretch>
        </p:blipFill>
        <p:spPr bwMode="auto">
          <a:xfrm>
            <a:off x="0" y="0"/>
            <a:ext cx="91440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pPr algn="l"/>
            <a:r>
              <a:rPr lang="cs-CZ" sz="2800" dirty="0">
                <a:solidFill>
                  <a:schemeClr val="bg1">
                    <a:lumMod val="95000"/>
                  </a:schemeClr>
                </a:solidFill>
              </a:rPr>
              <a:t>Naše vybavení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/>
              <a:t>Přípravná komora</a:t>
            </a:r>
          </a:p>
          <a:p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Iontové dělo</a:t>
            </a:r>
          </a:p>
          <a:p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Čerpací jednotka</a:t>
            </a:r>
          </a:p>
          <a:p>
            <a:endParaRPr lang="cs-CZ" sz="2400" dirty="0"/>
          </a:p>
          <a:p>
            <a:pPr>
              <a:buNone/>
            </a:pPr>
            <a:r>
              <a:rPr lang="cs-CZ" sz="2400" dirty="0" smtClean="0"/>
              <a:t>Hlavní komora</a:t>
            </a:r>
          </a:p>
          <a:p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</a:rPr>
              <a:t>Vypařovadla</a:t>
            </a:r>
            <a:endParaRPr lang="cs-CZ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RTG zdroj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(Al K</a:t>
            </a:r>
            <a:r>
              <a:rPr lang="it-IT" sz="2400" i="1" dirty="0">
                <a:solidFill>
                  <a:schemeClr val="tx2">
                    <a:lumMod val="75000"/>
                  </a:schemeClr>
                </a:solidFill>
              </a:rPr>
              <a:t>_ 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- 1486.6 eV a Mg K</a:t>
            </a:r>
            <a:r>
              <a:rPr lang="it-IT" sz="2400" i="1" dirty="0">
                <a:solidFill>
                  <a:schemeClr val="tx2">
                    <a:lumMod val="75000"/>
                  </a:schemeClr>
                </a:solidFill>
              </a:rPr>
              <a:t>_ 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- 1253.6 eV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  <a:endParaRPr lang="cs-CZ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Elektronové dělo pro RHEED</a:t>
            </a:r>
          </a:p>
          <a:p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CCD kamera </a:t>
            </a: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386" name="Picture 2" descr="https://scontent-fra3-1.xx.fbcdn.net/hphotos-xfp1/v/t34.0-12/12000073_1032195680177382_524484908_n.jpg?oh=ebd850a460b0f893583794d124870cf0&amp;oe=55FB34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85860"/>
            <a:ext cx="4357718" cy="2451217"/>
          </a:xfrm>
          <a:prstGeom prst="rect">
            <a:avLst/>
          </a:prstGeom>
          <a:noFill/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71802" y="2500306"/>
            <a:ext cx="1285871" cy="435218"/>
          </a:xfrm>
          <a:prstGeom prst="rect">
            <a:avLst/>
          </a:prstGeom>
          <a:noFill/>
        </p:spPr>
      </p:pic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52192" y="6417358"/>
            <a:ext cx="9439100" cy="512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539" b="8333"/>
          <a:stretch>
            <a:fillRect/>
          </a:stretch>
        </p:blipFill>
        <p:spPr bwMode="auto">
          <a:xfrm>
            <a:off x="0" y="0"/>
            <a:ext cx="91440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pPr algn="l"/>
            <a:r>
              <a:rPr lang="cs-CZ" sz="2800" dirty="0">
                <a:solidFill>
                  <a:schemeClr val="bg1">
                    <a:lumMod val="95000"/>
                  </a:schemeClr>
                </a:solidFill>
              </a:rPr>
              <a:t>Napařování </a:t>
            </a:r>
            <a:r>
              <a:rPr lang="cs-CZ" sz="2800" dirty="0" err="1">
                <a:solidFill>
                  <a:schemeClr val="bg1">
                    <a:lumMod val="95000"/>
                  </a:schemeClr>
                </a:solidFill>
              </a:rPr>
              <a:t>cínoxidu</a:t>
            </a:r>
            <a:endParaRPr lang="cs-CZ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428736"/>
            <a:ext cx="8472518" cy="4929222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cs-CZ" sz="1800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čistý povrch, </a:t>
            </a:r>
            <a:r>
              <a:rPr lang="cs-CZ" sz="1800" dirty="0" err="1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Cu</a:t>
            </a:r>
            <a:r>
              <a:rPr lang="cs-CZ" sz="1800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[110]		   1. depozice, </a:t>
            </a:r>
            <a:r>
              <a:rPr lang="cs-CZ" sz="1800" dirty="0" err="1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Cu</a:t>
            </a:r>
            <a:r>
              <a:rPr lang="cs-CZ" sz="1800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[110] 300°C 	       Ohřev 400°C, </a:t>
            </a:r>
            <a:r>
              <a:rPr lang="cs-CZ" sz="1800" dirty="0" err="1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Cu</a:t>
            </a:r>
            <a:r>
              <a:rPr lang="cs-CZ" sz="1800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[211]</a:t>
            </a:r>
          </a:p>
          <a:p>
            <a:pPr>
              <a:buNone/>
              <a:tabLst>
                <a:tab pos="723900" algn="l"/>
                <a:tab pos="1447800" algn="l"/>
                <a:tab pos="2171700" algn="l"/>
              </a:tabLst>
            </a:pPr>
            <a:endParaRPr lang="cs-CZ" sz="1800" dirty="0">
              <a:solidFill>
                <a:srgbClr val="000000"/>
              </a:solidFill>
              <a:ea typeface="Microsoft YaHei" charset="0"/>
              <a:cs typeface="Microsoft YaHei" charset="0"/>
            </a:endParaRPr>
          </a:p>
          <a:p>
            <a:pPr>
              <a:buNone/>
              <a:tabLst>
                <a:tab pos="723900" algn="l"/>
                <a:tab pos="1447800" algn="l"/>
                <a:tab pos="2171700" algn="l"/>
              </a:tabLst>
            </a:pPr>
            <a:endParaRPr lang="cs-CZ" sz="1800" dirty="0" smtClean="0">
              <a:solidFill>
                <a:srgbClr val="000000"/>
              </a:solidFill>
              <a:ea typeface="Microsoft YaHei" charset="0"/>
              <a:cs typeface="Microsoft YaHei" charset="0"/>
            </a:endParaRPr>
          </a:p>
          <a:p>
            <a:pPr>
              <a:buNone/>
              <a:tabLst>
                <a:tab pos="723900" algn="l"/>
                <a:tab pos="1447800" algn="l"/>
                <a:tab pos="2171700" algn="l"/>
              </a:tabLst>
            </a:pPr>
            <a:endParaRPr lang="cs-CZ" sz="1800" dirty="0">
              <a:solidFill>
                <a:srgbClr val="000000"/>
              </a:solidFill>
              <a:ea typeface="Microsoft YaHei" charset="0"/>
              <a:cs typeface="Microsoft YaHei" charset="0"/>
            </a:endParaRPr>
          </a:p>
          <a:p>
            <a:pPr>
              <a:buNone/>
              <a:tabLst>
                <a:tab pos="723900" algn="l"/>
                <a:tab pos="1447800" algn="l"/>
                <a:tab pos="2171700" algn="l"/>
              </a:tabLst>
            </a:pPr>
            <a:endParaRPr lang="cs-CZ" sz="1800" dirty="0" smtClean="0">
              <a:solidFill>
                <a:srgbClr val="000000"/>
              </a:solidFill>
              <a:ea typeface="Microsoft YaHei" charset="0"/>
              <a:cs typeface="Microsoft YaHei" charset="0"/>
            </a:endParaRPr>
          </a:p>
          <a:p>
            <a:pPr>
              <a:buNone/>
              <a:tabLst>
                <a:tab pos="723900" algn="l"/>
                <a:tab pos="1447800" algn="l"/>
                <a:tab pos="2171700" algn="l"/>
              </a:tabLst>
            </a:pPr>
            <a:endParaRPr lang="cs-CZ" sz="1800" dirty="0">
              <a:solidFill>
                <a:srgbClr val="000000"/>
              </a:solidFill>
              <a:ea typeface="Microsoft YaHei" charset="0"/>
              <a:cs typeface="Microsoft YaHei" charset="0"/>
            </a:endParaRPr>
          </a:p>
          <a:p>
            <a:pPr>
              <a:buNone/>
              <a:tabLst>
                <a:tab pos="723900" algn="l"/>
                <a:tab pos="1447800" algn="l"/>
                <a:tab pos="2171700" algn="l"/>
              </a:tabLst>
            </a:pPr>
            <a:endParaRPr lang="cs-CZ" sz="1800" dirty="0" smtClean="0">
              <a:solidFill>
                <a:srgbClr val="000000"/>
              </a:solidFill>
              <a:ea typeface="Microsoft YaHei" charset="0"/>
              <a:cs typeface="Microsoft YaHei" charset="0"/>
            </a:endParaRPr>
          </a:p>
          <a:p>
            <a:pPr>
              <a:buNone/>
              <a:tabLst>
                <a:tab pos="723900" algn="l"/>
                <a:tab pos="1447800" algn="l"/>
                <a:tab pos="2171700" algn="l"/>
              </a:tabLst>
            </a:pPr>
            <a:endParaRPr lang="cs-CZ" sz="1800" dirty="0">
              <a:solidFill>
                <a:srgbClr val="000000"/>
              </a:solidFill>
              <a:ea typeface="Microsoft YaHei" charset="0"/>
              <a:cs typeface="Microsoft YaHei" charset="0"/>
            </a:endParaRPr>
          </a:p>
          <a:p>
            <a:pPr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cs-CZ" sz="1800" dirty="0" err="1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Cu</a:t>
            </a:r>
            <a:r>
              <a:rPr lang="cs-CZ" sz="1800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[110]			   Ohřev 500°C, </a:t>
            </a:r>
            <a:r>
              <a:rPr lang="cs-CZ" sz="1800" dirty="0" err="1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Cu</a:t>
            </a:r>
            <a:r>
              <a:rPr lang="cs-CZ" sz="1800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[211] 	       </a:t>
            </a:r>
            <a:r>
              <a:rPr lang="cs-CZ" sz="1800" dirty="0" err="1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Cu</a:t>
            </a:r>
            <a:r>
              <a:rPr lang="cs-CZ" sz="1800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[110]</a:t>
            </a:r>
          </a:p>
          <a:p>
            <a:pPr>
              <a:buNone/>
              <a:tabLst>
                <a:tab pos="723900" algn="l"/>
                <a:tab pos="1447800" algn="l"/>
                <a:tab pos="2171700" algn="l"/>
              </a:tabLst>
            </a:pPr>
            <a:endParaRPr lang="cs-CZ" sz="1800" dirty="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28670"/>
            <a:ext cx="2642400" cy="2106936"/>
          </a:xfrm>
          <a:prstGeom prst="rect">
            <a:avLst/>
          </a:prstGeom>
          <a:noFill/>
          <a:ln w="12600" cap="flat">
            <a:solidFill>
              <a:srgbClr val="808080"/>
            </a:solidFill>
            <a:round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928670"/>
            <a:ext cx="2643206" cy="2107578"/>
          </a:xfrm>
          <a:prstGeom prst="rect">
            <a:avLst/>
          </a:prstGeom>
          <a:noFill/>
          <a:ln w="12600" cap="flat">
            <a:solidFill>
              <a:srgbClr val="808080"/>
            </a:solidFill>
            <a:round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928670"/>
            <a:ext cx="2642400" cy="2106937"/>
          </a:xfrm>
          <a:prstGeom prst="rect">
            <a:avLst/>
          </a:prstGeom>
          <a:noFill/>
          <a:ln w="12600" cap="flat">
            <a:solidFill>
              <a:srgbClr val="808080"/>
            </a:solidFill>
            <a:round/>
            <a:headEnd/>
            <a:tailEnd/>
          </a:ln>
          <a:effectLst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643314"/>
            <a:ext cx="2642400" cy="2106937"/>
          </a:xfrm>
          <a:prstGeom prst="rect">
            <a:avLst/>
          </a:prstGeom>
          <a:noFill/>
          <a:ln w="12600" cap="flat">
            <a:solidFill>
              <a:srgbClr val="808080"/>
            </a:solidFill>
            <a:round/>
            <a:headEnd/>
            <a:tailEnd/>
          </a:ln>
          <a:effectLst/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3643314"/>
            <a:ext cx="2641225" cy="2106000"/>
          </a:xfrm>
          <a:prstGeom prst="rect">
            <a:avLst/>
          </a:prstGeom>
          <a:noFill/>
          <a:ln w="12600" cap="flat">
            <a:solidFill>
              <a:srgbClr val="808080"/>
            </a:solidFill>
            <a:round/>
            <a:headEnd/>
            <a:tailEnd/>
          </a:ln>
          <a:effectLst/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36" y="3643314"/>
            <a:ext cx="2641225" cy="2106000"/>
          </a:xfrm>
          <a:prstGeom prst="rect">
            <a:avLst/>
          </a:prstGeom>
          <a:noFill/>
          <a:ln w="12600" cap="flat">
            <a:solidFill>
              <a:srgbClr val="808080"/>
            </a:solidFill>
            <a:round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52192" y="6417358"/>
            <a:ext cx="9439100" cy="512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539" b="8333"/>
          <a:stretch>
            <a:fillRect/>
          </a:stretch>
        </p:blipFill>
        <p:spPr bwMode="auto">
          <a:xfrm>
            <a:off x="0" y="0"/>
            <a:ext cx="91440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57200" y="0"/>
            <a:ext cx="8229600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Napařování </a:t>
            </a:r>
            <a:r>
              <a:rPr kumimoji="0" lang="cs-CZ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cínoxidu</a:t>
            </a: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214282" y="1357298"/>
            <a:ext cx="8929718" cy="521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icrosoft YaHei" charset="0"/>
                <a:cs typeface="Microsoft YaHei" charset="0"/>
              </a:rPr>
              <a:t>Ohřev 600°C, 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icrosoft YaHei" charset="0"/>
                <a:cs typeface="Microsoft YaHei" charset="0"/>
              </a:rPr>
              <a:t>Cu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icrosoft YaHei" charset="0"/>
                <a:cs typeface="Microsoft YaHei" charset="0"/>
              </a:rPr>
              <a:t>[110]		   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icrosoft YaHei" charset="0"/>
                <a:cs typeface="Microsoft YaHei" charset="0"/>
              </a:rPr>
              <a:t>Cu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icrosoft YaHei" charset="0"/>
                <a:cs typeface="Microsoft YaHei" charset="0"/>
              </a:rPr>
              <a:t>[211]</a:t>
            </a:r>
            <a:r>
              <a:rPr kumimoji="0" lang="cs-CZ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icrosoft YaHei" charset="0"/>
                <a:cs typeface="Microsoft YaHei" charset="0"/>
              </a:rPr>
              <a:t>            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icrosoft YaHei" charset="0"/>
                <a:cs typeface="Microsoft YaHei" charset="0"/>
              </a:rPr>
              <a:t>                             </a:t>
            </a:r>
            <a:r>
              <a:rPr kumimoji="0" lang="cs-CZ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icrosoft YaHei" charset="0"/>
                <a:cs typeface="Microsoft YaHei" charset="0"/>
              </a:rPr>
              <a:t>čistý povrch, 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icrosoft YaHei" charset="0"/>
                <a:cs typeface="Microsoft YaHei" charset="0"/>
              </a:rPr>
              <a:t>Cu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icrosoft YaHei" charset="0"/>
                <a:cs typeface="Microsoft YaHei" charset="0"/>
              </a:rPr>
              <a:t>[110]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Microsoft YaHei" charset="0"/>
              <a:cs typeface="Microsoft YaHei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Microsoft YaHei" charset="0"/>
              <a:cs typeface="Microsoft YaHei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Microsoft YaHei" charset="0"/>
              <a:cs typeface="Microsoft YaHei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Microsoft YaHei" charset="0"/>
              <a:cs typeface="Microsoft YaHei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Microsoft YaHei" charset="0"/>
              <a:cs typeface="Microsoft YaHei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Microsoft YaHei" charset="0"/>
              <a:cs typeface="Microsoft YaHei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Microsoft YaHei" charset="0"/>
              <a:cs typeface="Microsoft YaHei" charset="0"/>
            </a:endParaRPr>
          </a:p>
          <a:p>
            <a:pPr marL="342900" lvl="0" indent="-342900">
              <a:spcBef>
                <a:spcPct val="20000"/>
              </a:spcBef>
              <a:tabLst>
                <a:tab pos="723900" algn="l"/>
                <a:tab pos="1447800" algn="l"/>
                <a:tab pos="2171700" algn="l"/>
              </a:tabLst>
            </a:pPr>
            <a:r>
              <a:rPr lang="cs-CZ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                            2. </a:t>
            </a:r>
            <a:r>
              <a:rPr lang="cs-CZ" dirty="0">
                <a:solidFill>
                  <a:srgbClr val="000000"/>
                </a:solidFill>
                <a:ea typeface="Microsoft YaHei" charset="0"/>
                <a:cs typeface="Microsoft YaHei" charset="0"/>
              </a:rPr>
              <a:t>depozice, </a:t>
            </a:r>
            <a:r>
              <a:rPr lang="cs-CZ" dirty="0" err="1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Cu</a:t>
            </a:r>
            <a:r>
              <a:rPr lang="cs-CZ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[211] 400°C           </a:t>
            </a:r>
            <a:r>
              <a:rPr lang="cs-CZ" dirty="0" err="1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Cu</a:t>
            </a:r>
            <a:r>
              <a:rPr lang="cs-CZ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[110</a:t>
            </a:r>
            <a:r>
              <a:rPr lang="cs-CZ" dirty="0">
                <a:solidFill>
                  <a:srgbClr val="000000"/>
                </a:solidFill>
                <a:ea typeface="Microsoft YaHei" charset="0"/>
                <a:cs typeface="Microsoft YaHei" charset="0"/>
              </a:rPr>
              <a:t>]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icrosoft YaHei" charset="0"/>
                <a:cs typeface="Microsoft YaHei" charset="0"/>
              </a:rPr>
              <a:t>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Microsoft YaHei" charset="0"/>
              <a:cs typeface="Microsoft YaHei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28670"/>
            <a:ext cx="2641225" cy="2106000"/>
          </a:xfrm>
          <a:prstGeom prst="rect">
            <a:avLst/>
          </a:prstGeom>
          <a:noFill/>
          <a:ln w="12600" cap="flat">
            <a:solidFill>
              <a:srgbClr val="808080"/>
            </a:solidFill>
            <a:round/>
            <a:headEnd/>
            <a:tailEnd/>
          </a:ln>
          <a:effectLst/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928670"/>
            <a:ext cx="2641225" cy="2106000"/>
          </a:xfrm>
          <a:prstGeom prst="rect">
            <a:avLst/>
          </a:prstGeom>
          <a:noFill/>
          <a:ln w="12600" cap="flat">
            <a:solidFill>
              <a:srgbClr val="808080"/>
            </a:solidFill>
            <a:round/>
            <a:headEnd/>
            <a:tailEnd/>
          </a:ln>
          <a:effectLst/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5617" y="928670"/>
            <a:ext cx="2641225" cy="2106000"/>
          </a:xfrm>
          <a:prstGeom prst="rect">
            <a:avLst/>
          </a:prstGeom>
          <a:noFill/>
          <a:ln w="12600" cap="flat">
            <a:solidFill>
              <a:srgbClr val="808080"/>
            </a:solidFill>
            <a:round/>
            <a:headEnd/>
            <a:tailEnd/>
          </a:ln>
          <a:effectLst/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6461" y="3643314"/>
            <a:ext cx="2641225" cy="2106000"/>
          </a:xfrm>
          <a:prstGeom prst="rect">
            <a:avLst/>
          </a:prstGeom>
          <a:noFill/>
          <a:ln w="12600" cap="flat">
            <a:solidFill>
              <a:srgbClr val="808080"/>
            </a:solidFill>
            <a:round/>
            <a:headEnd/>
            <a:tailEnd/>
          </a:ln>
          <a:effectLst/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6857" y="3643314"/>
            <a:ext cx="2641225" cy="2106000"/>
          </a:xfrm>
          <a:prstGeom prst="rect">
            <a:avLst/>
          </a:prstGeom>
          <a:noFill/>
          <a:ln w="12600" cap="flat">
            <a:solidFill>
              <a:srgbClr val="808080"/>
            </a:solidFill>
            <a:round/>
            <a:headEnd/>
            <a:tailEnd/>
          </a:ln>
          <a:effectLst/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52192" y="6417358"/>
            <a:ext cx="9439100" cy="512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539" b="8333"/>
          <a:stretch>
            <a:fillRect/>
          </a:stretch>
        </p:blipFill>
        <p:spPr bwMode="auto">
          <a:xfrm>
            <a:off x="0" y="0"/>
            <a:ext cx="91440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pPr algn="l"/>
            <a:r>
              <a:rPr lang="cs-CZ" sz="2800" dirty="0">
                <a:solidFill>
                  <a:schemeClr val="bg1">
                    <a:lumMod val="95000"/>
                  </a:schemeClr>
                </a:solidFill>
              </a:rPr>
              <a:t>XPS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 descr="D:\Domi\projekt_x\snox_grafy.bmp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142984"/>
            <a:ext cx="5429288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3643306" y="5572140"/>
            <a:ext cx="1428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 smtClean="0"/>
              <a:t>Binding</a:t>
            </a:r>
            <a:r>
              <a:rPr lang="cs-CZ" sz="1100" dirty="0" smtClean="0"/>
              <a:t> </a:t>
            </a:r>
            <a:r>
              <a:rPr lang="cs-CZ" sz="1100" dirty="0" err="1" smtClean="0"/>
              <a:t>energy</a:t>
            </a:r>
            <a:r>
              <a:rPr lang="cs-CZ" sz="1100" dirty="0" smtClean="0"/>
              <a:t> </a:t>
            </a:r>
            <a:r>
              <a:rPr lang="en-US" sz="1100" dirty="0" smtClean="0"/>
              <a:t>[</a:t>
            </a:r>
            <a:r>
              <a:rPr lang="cs-CZ" sz="1100" dirty="0" err="1" smtClean="0"/>
              <a:t>eV</a:t>
            </a:r>
            <a:r>
              <a:rPr lang="en-US" sz="1100" dirty="0" smtClean="0"/>
              <a:t>]</a:t>
            </a:r>
            <a:endParaRPr lang="cs-CZ" sz="1100" dirty="0"/>
          </a:p>
        </p:txBody>
      </p:sp>
      <p:sp>
        <p:nvSpPr>
          <p:cNvPr id="8" name="TextovéPole 7"/>
          <p:cNvSpPr txBox="1"/>
          <p:nvPr/>
        </p:nvSpPr>
        <p:spPr>
          <a:xfrm rot="16200000">
            <a:off x="1511059" y="3203793"/>
            <a:ext cx="6607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smtClean="0"/>
              <a:t>Intensity</a:t>
            </a:r>
            <a:endParaRPr lang="cs-CZ" sz="105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929322" y="1785926"/>
            <a:ext cx="8082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err="1" smtClean="0"/>
              <a:t>Cu</a:t>
            </a:r>
            <a:r>
              <a:rPr lang="cs-CZ" sz="1050" dirty="0" smtClean="0"/>
              <a:t> </a:t>
            </a:r>
            <a:r>
              <a:rPr lang="cs-CZ" sz="1050" dirty="0" err="1" smtClean="0"/>
              <a:t>SnOx</a:t>
            </a:r>
            <a:r>
              <a:rPr lang="cs-CZ" sz="1050" dirty="0" smtClean="0"/>
              <a:t> 3d</a:t>
            </a:r>
            <a:endParaRPr lang="cs-CZ" sz="1050" dirty="0"/>
          </a:p>
        </p:txBody>
      </p:sp>
      <p:sp>
        <p:nvSpPr>
          <p:cNvPr id="10" name="Obdélník 9"/>
          <p:cNvSpPr/>
          <p:nvPr/>
        </p:nvSpPr>
        <p:spPr>
          <a:xfrm>
            <a:off x="5857884" y="2285992"/>
            <a:ext cx="119295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50" dirty="0" err="1" smtClean="0"/>
              <a:t>Cu</a:t>
            </a:r>
            <a:r>
              <a:rPr lang="cs-CZ" sz="1050" dirty="0" smtClean="0"/>
              <a:t> čištění </a:t>
            </a:r>
            <a:r>
              <a:rPr lang="cs-CZ" sz="1050" dirty="0" err="1" smtClean="0"/>
              <a:t>SnOx</a:t>
            </a:r>
            <a:r>
              <a:rPr lang="cs-CZ" sz="1050" dirty="0" smtClean="0"/>
              <a:t> 3d</a:t>
            </a:r>
            <a:endParaRPr lang="cs-CZ" sz="1050" dirty="0"/>
          </a:p>
        </p:txBody>
      </p:sp>
      <p:sp>
        <p:nvSpPr>
          <p:cNvPr id="11" name="Obdélník 10"/>
          <p:cNvSpPr/>
          <p:nvPr/>
        </p:nvSpPr>
        <p:spPr>
          <a:xfrm>
            <a:off x="5572132" y="2643182"/>
            <a:ext cx="150874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50" dirty="0" err="1" smtClean="0"/>
              <a:t>Cu</a:t>
            </a:r>
            <a:r>
              <a:rPr lang="cs-CZ" sz="1050" dirty="0" smtClean="0"/>
              <a:t> ohřev 600°C </a:t>
            </a:r>
            <a:r>
              <a:rPr lang="cs-CZ" sz="1050" dirty="0" err="1" smtClean="0"/>
              <a:t>SnOx</a:t>
            </a:r>
            <a:r>
              <a:rPr lang="cs-CZ" sz="1050" dirty="0" smtClean="0"/>
              <a:t> 3d</a:t>
            </a:r>
            <a:endParaRPr lang="cs-CZ" sz="1050" dirty="0"/>
          </a:p>
        </p:txBody>
      </p:sp>
      <p:sp>
        <p:nvSpPr>
          <p:cNvPr id="12" name="Obdélník 11"/>
          <p:cNvSpPr/>
          <p:nvPr/>
        </p:nvSpPr>
        <p:spPr>
          <a:xfrm>
            <a:off x="5643570" y="3143248"/>
            <a:ext cx="150874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50" dirty="0" err="1" smtClean="0"/>
              <a:t>Cu</a:t>
            </a:r>
            <a:r>
              <a:rPr lang="cs-CZ" sz="1050" dirty="0" smtClean="0"/>
              <a:t> ohřev 600°C </a:t>
            </a:r>
            <a:r>
              <a:rPr lang="cs-CZ" sz="1050" dirty="0" err="1" smtClean="0"/>
              <a:t>SnOx</a:t>
            </a:r>
            <a:r>
              <a:rPr lang="cs-CZ" sz="1050" dirty="0" smtClean="0"/>
              <a:t> 3d</a:t>
            </a:r>
            <a:endParaRPr lang="cs-CZ" sz="1050" dirty="0"/>
          </a:p>
        </p:txBody>
      </p:sp>
      <p:sp>
        <p:nvSpPr>
          <p:cNvPr id="13" name="Obdélník 12"/>
          <p:cNvSpPr/>
          <p:nvPr/>
        </p:nvSpPr>
        <p:spPr>
          <a:xfrm>
            <a:off x="6000760" y="3643314"/>
            <a:ext cx="8082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50" dirty="0" err="1" smtClean="0"/>
              <a:t>Cu</a:t>
            </a:r>
            <a:r>
              <a:rPr lang="cs-CZ" sz="1050" dirty="0" smtClean="0"/>
              <a:t> </a:t>
            </a:r>
            <a:r>
              <a:rPr lang="cs-CZ" sz="1050" dirty="0" err="1" smtClean="0"/>
              <a:t>SnOx</a:t>
            </a:r>
            <a:r>
              <a:rPr lang="cs-CZ" sz="1050" dirty="0" smtClean="0"/>
              <a:t> 3d</a:t>
            </a:r>
            <a:endParaRPr lang="cs-CZ" sz="1050" dirty="0"/>
          </a:p>
        </p:txBody>
      </p:sp>
      <p:sp>
        <p:nvSpPr>
          <p:cNvPr id="14" name="Obdélník 13"/>
          <p:cNvSpPr/>
          <p:nvPr/>
        </p:nvSpPr>
        <p:spPr>
          <a:xfrm>
            <a:off x="5929322" y="4143380"/>
            <a:ext cx="8082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50" dirty="0" err="1" smtClean="0"/>
              <a:t>Cu</a:t>
            </a:r>
            <a:r>
              <a:rPr lang="cs-CZ" sz="1050" dirty="0" smtClean="0"/>
              <a:t> </a:t>
            </a:r>
            <a:r>
              <a:rPr lang="cs-CZ" sz="1050" dirty="0" err="1" smtClean="0"/>
              <a:t>SnOx</a:t>
            </a:r>
            <a:r>
              <a:rPr lang="cs-CZ" sz="1050" dirty="0" smtClean="0"/>
              <a:t> 3d</a:t>
            </a:r>
            <a:endParaRPr lang="cs-CZ" sz="1050" dirty="0"/>
          </a:p>
        </p:txBody>
      </p:sp>
      <p:sp>
        <p:nvSpPr>
          <p:cNvPr id="15" name="Obdélník 14"/>
          <p:cNvSpPr/>
          <p:nvPr/>
        </p:nvSpPr>
        <p:spPr>
          <a:xfrm>
            <a:off x="5572132" y="4500570"/>
            <a:ext cx="150874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50" dirty="0" err="1" smtClean="0"/>
              <a:t>Cu</a:t>
            </a:r>
            <a:r>
              <a:rPr lang="cs-CZ" sz="1050" dirty="0" smtClean="0"/>
              <a:t> ohřev 400°C </a:t>
            </a:r>
            <a:r>
              <a:rPr lang="cs-CZ" sz="1050" dirty="0" err="1" smtClean="0"/>
              <a:t>SnOx</a:t>
            </a:r>
            <a:r>
              <a:rPr lang="cs-CZ" sz="1050" dirty="0" smtClean="0"/>
              <a:t> 3d</a:t>
            </a:r>
            <a:endParaRPr lang="cs-CZ" sz="1050" dirty="0"/>
          </a:p>
        </p:txBody>
      </p:sp>
      <p:sp>
        <p:nvSpPr>
          <p:cNvPr id="16" name="Obdélník 15"/>
          <p:cNvSpPr/>
          <p:nvPr/>
        </p:nvSpPr>
        <p:spPr>
          <a:xfrm>
            <a:off x="5786446" y="5072074"/>
            <a:ext cx="126669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50" dirty="0" err="1" smtClean="0"/>
              <a:t>Cu</a:t>
            </a:r>
            <a:r>
              <a:rPr lang="cs-CZ" sz="1050" dirty="0" smtClean="0"/>
              <a:t> </a:t>
            </a:r>
            <a:r>
              <a:rPr lang="cs-CZ" sz="1050" dirty="0" err="1" smtClean="0"/>
              <a:t>SnOx</a:t>
            </a:r>
            <a:r>
              <a:rPr lang="cs-CZ" sz="1050" dirty="0" smtClean="0"/>
              <a:t> 3d po AFM</a:t>
            </a:r>
            <a:endParaRPr lang="cs-CZ" sz="1050" dirty="0"/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2192" y="6417358"/>
            <a:ext cx="9439100" cy="512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539" b="8333"/>
          <a:stretch>
            <a:fillRect/>
          </a:stretch>
        </p:blipFill>
        <p:spPr bwMode="auto">
          <a:xfrm>
            <a:off x="0" y="0"/>
            <a:ext cx="91440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pPr algn="l"/>
            <a:r>
              <a:rPr lang="cs-CZ" sz="2800" dirty="0">
                <a:solidFill>
                  <a:schemeClr val="bg1">
                    <a:lumMod val="95000"/>
                  </a:schemeClr>
                </a:solidFill>
              </a:rPr>
              <a:t>AFM, SEM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 descr="C:\Documents and Settings\Johny\Plocha\SnOx2015\Vz42_15_SEM\210815_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000108"/>
            <a:ext cx="2857500" cy="319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C:\Documents and Settings\Johny\Plocha\SnOx2015\Vz42_15_SEM\210815_3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928670"/>
            <a:ext cx="2864024" cy="32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C:\Documents and Settings\Johny\Plocha\SnOx2015\210815_Vz42_15_AFM\a180815_1.006u.tif"/>
          <p:cNvPicPr/>
          <p:nvPr/>
        </p:nvPicPr>
        <p:blipFill>
          <a:blip r:embed="rId5"/>
          <a:srcRect t="10694" b="10405"/>
          <a:stretch>
            <a:fillRect/>
          </a:stretch>
        </p:blipFill>
        <p:spPr bwMode="auto">
          <a:xfrm>
            <a:off x="2571736" y="3500438"/>
            <a:ext cx="40195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52192" y="6417358"/>
            <a:ext cx="9439100" cy="512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539" b="8333"/>
          <a:stretch>
            <a:fillRect/>
          </a:stretch>
        </p:blipFill>
        <p:spPr bwMode="auto">
          <a:xfrm>
            <a:off x="0" y="0"/>
            <a:ext cx="91440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pPr algn="l"/>
            <a:r>
              <a:rPr lang="cs-CZ" sz="2800" dirty="0">
                <a:solidFill>
                  <a:schemeClr val="bg1">
                    <a:lumMod val="95000"/>
                  </a:schemeClr>
                </a:solidFill>
              </a:rPr>
              <a:t>Závěr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88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/>
              <a:t>	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Experimentální</a:t>
            </a:r>
            <a:r>
              <a:rPr lang="cs-CZ" dirty="0" smtClean="0"/>
              <a:t>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část – příprava </a:t>
            </a:r>
            <a:r>
              <a:rPr lang="cs-CZ" sz="2400" dirty="0" err="1">
                <a:solidFill>
                  <a:schemeClr val="tx2">
                    <a:lumMod val="75000"/>
                  </a:schemeClr>
                </a:solidFill>
              </a:rPr>
              <a:t>cínoxidu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 na měděném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monokrystalu</a:t>
            </a:r>
          </a:p>
          <a:p>
            <a:r>
              <a:rPr lang="cs-CZ" sz="2400" i="1" dirty="0" smtClean="0"/>
              <a:t>Připravili jsme epitaxní </a:t>
            </a:r>
            <a:r>
              <a:rPr lang="cs-CZ" sz="2400" i="1" dirty="0"/>
              <a:t>vrstvu oxidu cínu metodou vakuového reaktivního napařování v proudu atomárního </a:t>
            </a:r>
            <a:r>
              <a:rPr lang="cs-CZ" sz="2400" i="1" dirty="0" smtClean="0"/>
              <a:t>kyslíku .</a:t>
            </a:r>
          </a:p>
          <a:p>
            <a:pPr>
              <a:buNone/>
            </a:pPr>
            <a:r>
              <a:rPr lang="cs-CZ" sz="2400" i="1" dirty="0"/>
              <a:t>	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Zpracování a interpretace dat</a:t>
            </a:r>
          </a:p>
          <a:p>
            <a:r>
              <a:rPr lang="cs-CZ" sz="2400" i="1" dirty="0" smtClean="0"/>
              <a:t>Data byla zpracována pomocí programů </a:t>
            </a:r>
            <a:r>
              <a:rPr lang="cs-CZ" sz="2400" i="1" dirty="0" err="1" smtClean="0"/>
              <a:t>KolXPD</a:t>
            </a:r>
            <a:r>
              <a:rPr lang="cs-CZ" sz="2400" i="1" dirty="0" smtClean="0"/>
              <a:t>, </a:t>
            </a:r>
            <a:r>
              <a:rPr lang="cs-CZ" sz="2400" i="1" dirty="0" err="1" smtClean="0"/>
              <a:t>Adif</a:t>
            </a:r>
            <a:r>
              <a:rPr lang="cs-CZ" sz="2400" i="1" dirty="0" smtClean="0"/>
              <a:t>               a dalších. Zda byl připraven           nebo 	    bude předmětem dalšího výzkumu.</a:t>
            </a:r>
          </a:p>
          <a:p>
            <a:endParaRPr lang="cs-CZ" sz="2400" i="1" dirty="0"/>
          </a:p>
          <a:p>
            <a:endParaRPr lang="cs-CZ" sz="2400" i="1" dirty="0" smtClean="0"/>
          </a:p>
          <a:p>
            <a:pPr algn="r">
              <a:buNone/>
            </a:pPr>
            <a:r>
              <a:rPr lang="cs-CZ" sz="2800" i="1" dirty="0" smtClean="0"/>
              <a:t>Děkuji za pozornost</a:t>
            </a:r>
          </a:p>
          <a:p>
            <a:pPr>
              <a:buNone/>
            </a:pPr>
            <a:endParaRPr lang="cs-CZ" sz="3600" i="1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4357686" y="3905256"/>
            <a:ext cx="609600" cy="381000"/>
          </a:xfrm>
          <a:prstGeom prst="rect">
            <a:avLst/>
          </a:prstGeom>
          <a:noFill/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5715008" y="3929066"/>
            <a:ext cx="504825" cy="381000"/>
          </a:xfrm>
          <a:prstGeom prst="rect">
            <a:avLst/>
          </a:prstGeom>
          <a:noFill/>
        </p:spPr>
      </p:pic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52192" y="6417358"/>
            <a:ext cx="9439100" cy="512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7886</TotalTime>
  <Words>200</Words>
  <Application>Microsoft Office PowerPoint</Application>
  <PresentationFormat>Předvádění na obrazovce (4:3)</PresentationFormat>
  <Paragraphs>87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Příprava ultratenkých vrstev oxidu cínu na různých orientovaných površích mědi  </vt:lpstr>
      <vt:lpstr>Průběh řešení projektu</vt:lpstr>
      <vt:lpstr>RHEED</vt:lpstr>
      <vt:lpstr>Naše vybavení</vt:lpstr>
      <vt:lpstr>Napařování cínoxidu</vt:lpstr>
      <vt:lpstr>Snímek 6</vt:lpstr>
      <vt:lpstr>XPS</vt:lpstr>
      <vt:lpstr>AFM, SEM</vt:lpstr>
      <vt:lpstr>Závěr </vt:lpstr>
    </vt:vector>
  </TitlesOfParts>
  <Company>swag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Johny</dc:creator>
  <cp:lastModifiedBy>Johny</cp:lastModifiedBy>
  <cp:revision>71</cp:revision>
  <dcterms:created xsi:type="dcterms:W3CDTF">2015-09-14T22:50:16Z</dcterms:created>
  <dcterms:modified xsi:type="dcterms:W3CDTF">2015-11-24T19:48:56Z</dcterms:modified>
</cp:coreProperties>
</file>