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1" r:id="rId1"/>
  </p:sldMasterIdLst>
  <p:notesMasterIdLst>
    <p:notesMasterId r:id="rId12"/>
  </p:notes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6EC51-79D1-48F6-9574-9D358AAA88D0}" type="datetimeFigureOut">
              <a:rPr lang="cs-CZ" smtClean="0"/>
              <a:t>1. 12. 2014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39040-225F-46BC-A719-17FBC219B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6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9040-225F-46BC-A719-17FBC219B44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94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9040-225F-46BC-A719-17FBC219B44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5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9040-225F-46BC-A719-17FBC219B44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228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9040-225F-46BC-A719-17FBC219B44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76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9040-225F-46BC-A719-17FBC219B44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40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9040-225F-46BC-A719-17FBC219B44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20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9040-225F-46BC-A719-17FBC219B44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910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9040-225F-46BC-A719-17FBC219B44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2436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9040-225F-46BC-A719-17FBC219B44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294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39040-225F-46BC-A719-17FBC219B44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70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51FD2-3056-49DE-BAD0-2FBE495039D1}" type="datetime1">
              <a:rPr lang="cs-CZ" smtClean="0"/>
              <a:t>1. 12. 2014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0AFC-E08A-495C-884A-CD9FE04AEA96}" type="datetime1">
              <a:rPr lang="cs-CZ" smtClean="0"/>
              <a:t>1. 12. 2014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8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AAFE-9933-4482-849A-5D3A505D6A54}" type="datetime1">
              <a:rPr lang="cs-CZ" smtClean="0"/>
              <a:t>1. 12. 2014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10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6868E-E30A-450C-BDC0-1A0499886E8E}" type="datetime1">
              <a:rPr lang="cs-CZ" smtClean="0"/>
              <a:t>1. 12. 2014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90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4BDAF-DB17-4A1C-82A7-0040D9C22A62}" type="datetime1">
              <a:rPr lang="cs-CZ" smtClean="0"/>
              <a:t>1. 12. 2014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3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C265C-83CD-4D1D-A062-D246BC08501B}" type="datetime1">
              <a:rPr lang="cs-CZ" smtClean="0"/>
              <a:t>1. 12. 2014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76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E82D-7227-4EDA-A330-4593871621F8}" type="datetime1">
              <a:rPr lang="cs-CZ" smtClean="0"/>
              <a:t>1. 12. 2014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65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1F84-34AC-461C-8D9A-4C98D333B688}" type="datetime1">
              <a:rPr lang="cs-CZ" smtClean="0"/>
              <a:t>1. 12. 2014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0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E414A-D7DF-461C-BCD9-E832B6F5981C}" type="datetime1">
              <a:rPr lang="cs-CZ" smtClean="0"/>
              <a:t>1. 12. 2014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99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1678B66-2EBD-4A6B-8304-B70A622F5444}" type="datetime1">
              <a:rPr lang="cs-CZ" smtClean="0"/>
              <a:t>1. 12. 2014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E78326-7676-4A41-A8E9-5CAFBB69B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8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0BAF-85E6-43E7-AADA-E438B3620323}" type="datetime1">
              <a:rPr lang="cs-CZ" smtClean="0"/>
              <a:t>1. 12. 2014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56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80000" t="2000" r="4000" b="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F9CB03-EE67-4E76-A0FB-1D91882B5865}" type="datetime1">
              <a:rPr lang="cs-CZ" smtClean="0"/>
              <a:t>1. 12. 2014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0E78326-7676-4A41-A8E9-5CAFBB69BC75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47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407" y="1095287"/>
            <a:ext cx="11557687" cy="1236317"/>
          </a:xfr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7200" b="1" spc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Tajemstv</a:t>
            </a:r>
            <a:r>
              <a:rPr lang="cs-CZ" sz="7200" b="1" spc="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í pyramid očima fyzika</a:t>
            </a:r>
            <a:endParaRPr lang="cs-CZ" sz="7200" b="1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Fyzikální seminář 2014</a:t>
            </a:r>
          </a:p>
          <a:p>
            <a:r>
              <a:rPr lang="cs-CZ" dirty="0" smtClean="0"/>
              <a:t>Michal Tichý </a:t>
            </a:r>
            <a:r>
              <a:rPr lang="en-US" dirty="0" smtClean="0"/>
              <a:t>&amp;</a:t>
            </a:r>
            <a:r>
              <a:rPr lang="cs-CZ" dirty="0" smtClean="0"/>
              <a:t> Dominik Vít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578" y="2778785"/>
            <a:ext cx="2236873" cy="3353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0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Wikipedia.org. [online]. [cit. 2014-12-02]. </a:t>
            </a:r>
            <a:r>
              <a:rPr lang="en-US" dirty="0" err="1">
                <a:solidFill>
                  <a:schemeClr val="tx1"/>
                </a:solidFill>
              </a:rPr>
              <a:t>Dostupné</a:t>
            </a:r>
            <a:r>
              <a:rPr lang="en-US" dirty="0">
                <a:solidFill>
                  <a:schemeClr val="tx1"/>
                </a:solidFill>
              </a:rPr>
              <a:t> z: http://</a:t>
            </a:r>
            <a:r>
              <a:rPr lang="en-US" dirty="0" smtClean="0">
                <a:solidFill>
                  <a:schemeClr val="tx1"/>
                </a:solidFill>
              </a:rPr>
              <a:t>en.wikipedia.org/wiki/Great_Pyramid_of_Giza 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LOHNER, Franz. </a:t>
            </a:r>
            <a:r>
              <a:rPr lang="en-US" dirty="0" err="1" smtClean="0">
                <a:solidFill>
                  <a:schemeClr val="tx1"/>
                </a:solidFill>
              </a:rPr>
              <a:t>Pyramidenbau</a:t>
            </a:r>
            <a:r>
              <a:rPr lang="en-US" dirty="0" smtClean="0">
                <a:solidFill>
                  <a:schemeClr val="tx1"/>
                </a:solidFill>
              </a:rPr>
              <a:t>. [online]. [cit. 2014-12-02]. </a:t>
            </a:r>
            <a:r>
              <a:rPr lang="en-US" dirty="0" err="1" smtClean="0">
                <a:solidFill>
                  <a:schemeClr val="tx1"/>
                </a:solidFill>
              </a:rPr>
              <a:t>Dostupné</a:t>
            </a:r>
            <a:r>
              <a:rPr lang="en-US" dirty="0" smtClean="0">
                <a:solidFill>
                  <a:schemeClr val="tx1"/>
                </a:solidFill>
              </a:rPr>
              <a:t> z:http://en.whttp://www.cheops-pyramide.ch/pyramid-building.htmlikipedia.org/wiki/Great_Pyramid_of_Giza</a:t>
            </a:r>
            <a:endParaRPr lang="cs-CZ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DUNN</a:t>
            </a:r>
            <a:r>
              <a:rPr lang="en-US" dirty="0">
                <a:solidFill>
                  <a:schemeClr val="tx1"/>
                </a:solidFill>
              </a:rPr>
              <a:t>, Christopher. </a:t>
            </a:r>
            <a:r>
              <a:rPr lang="en-US" dirty="0" err="1">
                <a:solidFill>
                  <a:schemeClr val="tx1"/>
                </a:solidFill>
              </a:rPr>
              <a:t>Elektrárna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Gíze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byly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pyramidy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gigantickými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energetickými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zdroji</a:t>
            </a:r>
            <a:r>
              <a:rPr lang="en-US" dirty="0">
                <a:solidFill>
                  <a:schemeClr val="tx1"/>
                </a:solidFill>
              </a:rPr>
              <a:t>?. Praha: Dobra, 2008, 383 s. ISBN 978-80-86459-58-5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cs-CZ" dirty="0">
                <a:solidFill>
                  <a:schemeClr val="tx1"/>
                </a:solidFill>
              </a:rPr>
              <a:t>Mapping Ignorance. [online]. [cit. 2014-12-02]. Dostupné z:http://mappingignorance.org/2014/07/18/moving-pyramid-stones-sand</a:t>
            </a:r>
            <a:r>
              <a:rPr lang="cs-CZ" dirty="0"/>
              <a:t>/ </a:t>
            </a:r>
            <a:endParaRPr lang="en-US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PETRIE, W.M. Flinders. Pyramids and temples of </a:t>
            </a:r>
            <a:r>
              <a:rPr lang="en-US" dirty="0" err="1">
                <a:solidFill>
                  <a:schemeClr val="tx1"/>
                </a:solidFill>
              </a:rPr>
              <a:t>Gizeh</a:t>
            </a:r>
            <a:r>
              <a:rPr lang="en-US" dirty="0">
                <a:solidFill>
                  <a:schemeClr val="tx1"/>
                </a:solidFill>
              </a:rPr>
              <a:t>. London: Kegan Paul, 2003. ISBN 07-103-0709-8.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ClrTx/>
              <a:buFont typeface="+mj-lt"/>
              <a:buAutoNum type="arabicPeriod"/>
            </a:pPr>
            <a:endParaRPr lang="cs-CZ" dirty="0"/>
          </a:p>
          <a:p>
            <a:pPr marL="457200" indent="-457200">
              <a:buClrTx/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9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Schéma prezentace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/>
              <a:t>Parametry Cheopsovy pyramidy</a:t>
            </a:r>
            <a:endParaRPr lang="cs-CZ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/>
              <a:t>Práce v lomu</a:t>
            </a:r>
            <a:endParaRPr lang="cs-CZ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/>
              <a:t>Doprava materiálu</a:t>
            </a:r>
            <a:endParaRPr lang="cs-CZ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/>
              <a:t>Metody tahání</a:t>
            </a:r>
            <a:endParaRPr lang="cs-CZ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mtClean="0">
                <a:latin typeface="Calibri" charset="0"/>
              </a:rPr>
              <a:t>Odhad </a:t>
            </a:r>
            <a:r>
              <a:rPr lang="en-US">
                <a:latin typeface="Calibri" charset="0"/>
              </a:rPr>
              <a:t>potřebné pracovní síly</a:t>
            </a:r>
            <a:endParaRPr lang="cs-CZ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</a:rPr>
              <a:t>Problémy</a:t>
            </a:r>
            <a:r>
              <a:rPr lang="en-US">
                <a:latin typeface="Calibri" charset="0"/>
              </a:rPr>
              <a:t> stavby</a:t>
            </a:r>
            <a:endParaRPr lang="cs-CZ" sz="2000" dirty="0">
              <a:latin typeface="Calibri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/>
              <a:t>Nezodpovězené otázky</a:t>
            </a:r>
            <a:endParaRPr lang="cs-CZ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/>
              <a:t>Reference</a:t>
            </a:r>
            <a:endParaRPr lang="cs-CZ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2</a:t>
            </a:fld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19" y="2699458"/>
            <a:ext cx="3222639" cy="279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2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Parametry Cheopsovy pyramidy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69302"/>
            <a:ext cx="10058400" cy="4023360"/>
          </a:xfrm>
        </p:spPr>
        <p:txBody>
          <a:bodyPr/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dirty="0"/>
              <a:t>Rozměry : </a:t>
            </a:r>
            <a:r>
              <a:rPr lang="cs-CZ" dirty="0" smtClean="0"/>
              <a:t>			</a:t>
            </a:r>
            <a:r>
              <a:rPr lang="cs-CZ" sz="1600" dirty="0" smtClean="0"/>
              <a:t>podstava </a:t>
            </a:r>
            <a:r>
              <a:rPr lang="cs-CZ" sz="1600" dirty="0"/>
              <a:t>-</a:t>
            </a:r>
            <a:r>
              <a:rPr lang="cs-CZ" sz="1600" dirty="0">
                <a:latin typeface="Calibri" charset="0"/>
              </a:rPr>
              <a:t> 230.38 x 230.38 m</a:t>
            </a:r>
          </a:p>
          <a:p>
            <a:pPr marL="384048" lvl="2" indent="0">
              <a:buClrTx/>
              <a:buNone/>
            </a:pPr>
            <a:r>
              <a:rPr lang="cs-CZ" sz="1600" dirty="0" smtClean="0">
                <a:latin typeface="Calibri" charset="0"/>
              </a:rPr>
              <a:t> 				výška </a:t>
            </a:r>
            <a:r>
              <a:rPr lang="cs-CZ" sz="1600" dirty="0">
                <a:latin typeface="Calibri" charset="0"/>
              </a:rPr>
              <a:t>146.5 m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dirty="0"/>
              <a:t>Hmotnost </a:t>
            </a:r>
            <a:r>
              <a:rPr lang="cs-CZ" dirty="0" smtClean="0"/>
              <a:t>pyramidy:		</a:t>
            </a:r>
            <a:r>
              <a:rPr lang="cs-CZ" sz="1600" dirty="0"/>
              <a:t>6.5 mil t </a:t>
            </a:r>
            <a:endParaRPr lang="cs-CZ" sz="16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dirty="0"/>
              <a:t>Počet </a:t>
            </a:r>
            <a:r>
              <a:rPr lang="cs-CZ" dirty="0" smtClean="0"/>
              <a:t>bloků</a:t>
            </a:r>
            <a:r>
              <a:rPr lang="cs-CZ" dirty="0"/>
              <a:t>:</a:t>
            </a:r>
            <a:r>
              <a:rPr lang="cs-CZ" dirty="0" smtClean="0"/>
              <a:t>			</a:t>
            </a:r>
            <a:r>
              <a:rPr lang="en-US" sz="1600" dirty="0"/>
              <a:t>2.3 mil </a:t>
            </a:r>
            <a:r>
              <a:rPr lang="cs-CZ" sz="1600" dirty="0"/>
              <a:t>bloků</a:t>
            </a:r>
            <a:endParaRPr lang="cs-CZ" sz="16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dirty="0" smtClean="0"/>
              <a:t>Průměrná váha bloků:		</a:t>
            </a:r>
            <a:r>
              <a:rPr lang="cs-CZ" sz="1600" dirty="0"/>
              <a:t>2.5 t</a:t>
            </a:r>
            <a:endParaRPr lang="cs-CZ" sz="16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404040"/>
                </a:solidFill>
                <a:latin typeface="Calibri"/>
              </a:rPr>
              <a:t>Sklon </a:t>
            </a:r>
            <a:r>
              <a:rPr lang="cs-CZ" dirty="0" smtClean="0">
                <a:solidFill>
                  <a:srgbClr val="404040"/>
                </a:solidFill>
                <a:latin typeface="Calibri"/>
              </a:rPr>
              <a:t>pyramidy:		</a:t>
            </a:r>
            <a:r>
              <a:rPr lang="cs-CZ" sz="1600" dirty="0"/>
              <a:t>51°20</a:t>
            </a:r>
            <a:r>
              <a:rPr lang="cs-CZ" sz="1600" dirty="0"/>
              <a:t>'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3</a:t>
            </a:fld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"/>
          <a:stretch/>
        </p:blipFill>
        <p:spPr>
          <a:xfrm>
            <a:off x="6659533" y="3097320"/>
            <a:ext cx="4552950" cy="2735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68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34889"/>
          </a:xfrm>
        </p:spPr>
        <p:txBody>
          <a:bodyPr/>
          <a:lstStyle/>
          <a:p>
            <a:pPr algn="ctr"/>
            <a:r>
              <a:rPr lang="cs-CZ" dirty="0" smtClean="0"/>
              <a:t>Práce v lomu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82" y="1977540"/>
            <a:ext cx="5039910" cy="4023360"/>
          </a:xfrm>
        </p:spPr>
        <p:txBody>
          <a:bodyPr/>
          <a:lstStyle/>
          <a:p>
            <a:pPr marL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Metoda </a:t>
            </a:r>
            <a:r>
              <a:rPr lang="cs-CZ" dirty="0" smtClean="0">
                <a:solidFill>
                  <a:schemeClr val="tx1"/>
                </a:solidFill>
              </a:rPr>
              <a:t>vrbových </a:t>
            </a:r>
            <a:r>
              <a:rPr lang="cs-CZ" dirty="0">
                <a:solidFill>
                  <a:schemeClr val="tx1"/>
                </a:solidFill>
              </a:rPr>
              <a:t>proutků-princip roztažnosti</a:t>
            </a:r>
          </a:p>
          <a:p>
            <a:pPr marL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Primitivn</a:t>
            </a:r>
            <a:r>
              <a:rPr lang="cs-CZ" dirty="0">
                <a:solidFill>
                  <a:schemeClr val="tx1"/>
                </a:solidFill>
              </a:rPr>
              <a:t>í dláta a kladiva</a:t>
            </a:r>
          </a:p>
          <a:p>
            <a:pPr marL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Rychlost opracování</a:t>
            </a:r>
          </a:p>
          <a:p>
            <a:pPr marL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Odchylka od rovinnosti 0,025 cm/blok</a:t>
            </a:r>
            <a:endParaRPr lang="cs-CZ" dirty="0">
              <a:solidFill>
                <a:schemeClr val="tx1"/>
              </a:solidFill>
            </a:endParaRPr>
          </a:p>
          <a:p>
            <a:pPr marL="0" lvl="1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50-60 tun (granitové bloky)</a:t>
            </a:r>
          </a:p>
          <a:p>
            <a:pPr lvl="1"/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553582" y="1280774"/>
            <a:ext cx="17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Egypt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5593492" y="1314850"/>
            <a:ext cx="213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Teplice nad Metují</a:t>
            </a: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5807676" y="2010032"/>
            <a:ext cx="54616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Vápenné směsi (roztažnost), výbušniny, </a:t>
            </a:r>
            <a:r>
              <a:rPr lang="en-US" dirty="0" smtClean="0"/>
              <a:t>strunn</a:t>
            </a:r>
            <a:r>
              <a:rPr lang="cs-CZ" dirty="0" smtClean="0"/>
              <a:t>é pily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Diamantov</a:t>
            </a:r>
            <a:r>
              <a:rPr lang="cs-CZ" dirty="0" smtClean="0"/>
              <a:t>é pily, kotouče (perioda osazení 2-3 týdny)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Rychlost opracování pískovce 60 cm/h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Odchylka od rovinnosti 1 cm/blok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24 tun (sousoší géniů)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12" y="3735816"/>
            <a:ext cx="3558744" cy="2002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64" y="3735816"/>
            <a:ext cx="3602508" cy="2027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2" y="3735816"/>
            <a:ext cx="3122244" cy="1940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710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Doprava materiálu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02253"/>
            <a:ext cx="10058400" cy="4023360"/>
          </a:xfrm>
        </p:spPr>
        <p:txBody>
          <a:bodyPr>
            <a:normAutofit/>
          </a:bodyPr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pl-PL" sz="2000" dirty="0"/>
              <a:t>Lodní doprava po Nilu- až 943 </a:t>
            </a:r>
            <a:r>
              <a:rPr lang="pl-PL" sz="2000" dirty="0">
                <a:latin typeface="Calibri"/>
                <a:ea typeface="Verdana" charset="0"/>
                <a:cs typeface="Verdana" charset="0"/>
              </a:rPr>
              <a:t>km (stálý severozápadní protivítr)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l-PL" sz="2000" dirty="0">
                <a:latin typeface="Calibri"/>
                <a:ea typeface="Verdana" charset="0"/>
                <a:cs typeface="Verdana" charset="0"/>
              </a:rPr>
              <a:t>Vykládání a nakládání - v té době výtah a jeřáb nebyl znám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/>
                <a:ea typeface="Verdana" charset="0"/>
                <a:cs typeface="Verdana" charset="0"/>
              </a:rPr>
              <a:t>T</a:t>
            </a:r>
            <a:r>
              <a:rPr lang="pl-PL" sz="2000" dirty="0" smtClean="0">
                <a:latin typeface="Calibri"/>
                <a:ea typeface="Verdana" charset="0"/>
                <a:cs typeface="Verdana" charset="0"/>
              </a:rPr>
              <a:t>ransport </a:t>
            </a:r>
            <a:r>
              <a:rPr lang="pl-PL" sz="2000" dirty="0">
                <a:latin typeface="Calibri"/>
                <a:ea typeface="Verdana" charset="0"/>
                <a:cs typeface="Verdana" charset="0"/>
              </a:rPr>
              <a:t>po </a:t>
            </a:r>
            <a:r>
              <a:rPr lang="pl-PL" sz="2000">
                <a:latin typeface="Calibri"/>
                <a:ea typeface="Verdana" charset="0"/>
                <a:cs typeface="Verdana" charset="0"/>
              </a:rPr>
              <a:t>Nilu </a:t>
            </a:r>
            <a:endParaRPr lang="en-US" sz="2000" dirty="0">
              <a:latin typeface="Calibri"/>
              <a:ea typeface="Verdana" charset="0"/>
              <a:cs typeface="Verdana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pl-PL" sz="1600" dirty="0">
                <a:latin typeface="Calibri"/>
                <a:ea typeface="Verdana" charset="0"/>
                <a:cs typeface="Verdana" charset="0"/>
              </a:rPr>
              <a:t>táhnutí </a:t>
            </a:r>
            <a:r>
              <a:rPr lang="pl-PL" sz="1600" dirty="0">
                <a:latin typeface="Calibri"/>
                <a:ea typeface="Verdana" charset="0"/>
                <a:cs typeface="Verdana" charset="0"/>
              </a:rPr>
              <a:t>lodi dělníky                       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l-PL" sz="2000" dirty="0">
                <a:latin typeface="Calibri"/>
                <a:ea typeface="Verdana" charset="0"/>
                <a:cs typeface="Verdana" charset="0"/>
              </a:rPr>
              <a:t>Transport kamene po </a:t>
            </a:r>
            <a:r>
              <a:rPr lang="pl-PL" sz="2000" dirty="0" smtClean="0">
                <a:latin typeface="Calibri"/>
                <a:ea typeface="Verdana" charset="0"/>
                <a:cs typeface="Verdana" charset="0"/>
              </a:rPr>
              <a:t>zemi</a:t>
            </a:r>
            <a:endParaRPr lang="pl-PL" sz="2000" dirty="0">
              <a:latin typeface="Calibri"/>
              <a:ea typeface="Verdana" charset="0"/>
              <a:cs typeface="Verdana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/>
                <a:ea typeface="Verdana" charset="0"/>
                <a:cs typeface="Verdana" charset="0"/>
              </a:rPr>
              <a:t>b</a:t>
            </a:r>
            <a:r>
              <a:rPr lang="pl-PL" sz="1600" dirty="0" smtClean="0">
                <a:latin typeface="Calibri"/>
                <a:ea typeface="Verdana" charset="0"/>
                <a:cs typeface="Verdana" charset="0"/>
              </a:rPr>
              <a:t>ez </a:t>
            </a:r>
            <a:r>
              <a:rPr lang="pl-PL" sz="1600" dirty="0">
                <a:latin typeface="Calibri"/>
                <a:ea typeface="Verdana" charset="0"/>
                <a:cs typeface="Verdana" charset="0"/>
              </a:rPr>
              <a:t>využití zvířat</a:t>
            </a:r>
            <a:endParaRPr lang="cs-CZ" sz="1600" dirty="0">
              <a:latin typeface="Calibri"/>
              <a:ea typeface="Verdana" charset="0"/>
              <a:cs typeface="Verdana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5</a:t>
            </a:fld>
            <a:endParaRPr lang="cs-CZ"/>
          </a:p>
        </p:txBody>
      </p:sp>
      <p:pic>
        <p:nvPicPr>
          <p:cNvPr id="7" name="Picture 6" descr="Tahani po Nil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236" y="4539933"/>
            <a:ext cx="5365536" cy="1410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24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Metody</a:t>
            </a:r>
            <a:r>
              <a:rPr lang="en-US" dirty="0"/>
              <a:t> </a:t>
            </a:r>
            <a:r>
              <a:rPr lang="en-US" dirty="0" err="1"/>
              <a:t>tahání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pl-PL" sz="2000" dirty="0"/>
              <a:t>Kámen po suchém písku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l-PL" sz="2000" dirty="0"/>
              <a:t>Kámen po mokrém písku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l-PL" sz="2000" dirty="0"/>
              <a:t>Dřevěné sáňky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pl-PL" sz="1600" dirty="0"/>
              <a:t>po  suchém písku </a:t>
            </a:r>
            <a:r>
              <a:rPr lang="pl-PL" sz="1600" dirty="0">
                <a:latin typeface="Calibri" charset="0"/>
              </a:rPr>
              <a:t>- f = 0.54</a:t>
            </a:r>
            <a:endParaRPr lang="pl-PL" sz="1600" dirty="0"/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pl-PL" sz="1600" dirty="0"/>
              <a:t>po mokrém písku </a:t>
            </a:r>
            <a:r>
              <a:rPr lang="pl-PL" sz="1600" dirty="0">
                <a:latin typeface="Calibri" charset="0"/>
              </a:rPr>
              <a:t>- f = 0.33 </a:t>
            </a:r>
            <a:endParaRPr lang="pl-PL" sz="1600" dirty="0"/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pl-PL" sz="1600" dirty="0"/>
              <a:t>po dřevěných kolejnicích –</a:t>
            </a:r>
            <a:r>
              <a:rPr lang="en-US" sz="1600" dirty="0"/>
              <a:t> </a:t>
            </a:r>
            <a:r>
              <a:rPr lang="pl-PL" sz="1600" dirty="0"/>
              <a:t>f = 0.3  </a:t>
            </a:r>
            <a:endParaRPr lang="en-US" sz="1600" dirty="0"/>
          </a:p>
          <a:p>
            <a:pPr lvl="3">
              <a:buClrTx/>
              <a:buFont typeface="Arial" panose="020B0604020202020204" pitchFamily="34" charset="0"/>
              <a:buChar char="•"/>
            </a:pPr>
            <a:r>
              <a:rPr lang="pl-PL" sz="1600" dirty="0"/>
              <a:t>zeefektivnění pomocí oleje</a:t>
            </a:r>
          </a:p>
          <a:p>
            <a:pPr lvl="3">
              <a:buClrTx/>
              <a:buFont typeface="Arial" panose="020B0604020202020204" pitchFamily="34" charset="0"/>
              <a:buChar char="•"/>
            </a:pPr>
            <a:endParaRPr lang="pl-PL" sz="16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pl-PL" dirty="0" smtClean="0"/>
              <a:t>Využívání </a:t>
            </a:r>
            <a:r>
              <a:rPr lang="pl-PL" dirty="0"/>
              <a:t>pouze lidské síly</a:t>
            </a:r>
            <a:endParaRPr lang="en-US" dirty="0"/>
          </a:p>
          <a:p>
            <a:endParaRPr lang="en-US" sz="1800" dirty="0"/>
          </a:p>
          <a:p>
            <a:r>
              <a:rPr lang="pl-PL" sz="1800" dirty="0"/>
              <a:t>Tahání bloků na pyramidu - po stěně pyramidy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6</a:t>
            </a:fld>
            <a:endParaRPr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87" y="1550388"/>
            <a:ext cx="3854542" cy="216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187" y="4017572"/>
            <a:ext cx="3854542" cy="220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0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</a:rPr>
              <a:t>Odhad potřebné pracovní síly</a:t>
            </a:r>
            <a:endParaRPr lang="en-US">
              <a:latin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Průměrná síla vyvinutá člověkem : </a:t>
            </a:r>
            <a:r>
              <a:rPr lang="en-US" sz="2000" dirty="0" smtClean="0"/>
              <a:t>117</a:t>
            </a:r>
            <a:r>
              <a:rPr lang="cs-CZ" sz="2000" dirty="0" smtClean="0"/>
              <a:t> </a:t>
            </a:r>
            <a:r>
              <a:rPr lang="cs-CZ" sz="2000" dirty="0"/>
              <a:t>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Průměrný výkon člověka pracujícího 8 hodin : 100 w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Průměná hmotnost stavitele: 60 kg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Doba stavby: max. 23 let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/>
              <a:t>Odhad počtu dělníků z čistě energetického hlediska: 300 dělníků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>
                <a:latin typeface="Calibri"/>
              </a:rPr>
              <a:t>Odhad počtu dělníků pro dané metody transportu :</a:t>
            </a:r>
            <a:endParaRPr lang="cs-CZ" sz="2000" dirty="0"/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cs-CZ" sz="1600" dirty="0"/>
              <a:t>po suchém písku: 1155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cs-CZ" sz="1600" dirty="0" smtClean="0"/>
              <a:t>po </a:t>
            </a:r>
            <a:r>
              <a:rPr lang="cs-CZ" sz="1600" dirty="0"/>
              <a:t>mokrém písku: 823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cs-CZ" sz="1600" dirty="0" smtClean="0"/>
              <a:t>po </a:t>
            </a:r>
            <a:r>
              <a:rPr lang="cs-CZ" sz="1600" dirty="0"/>
              <a:t>dřevěných kolejnicích: 776   </a:t>
            </a:r>
          </a:p>
          <a:p>
            <a:pPr marL="201168" lvl="1" indent="0">
              <a:buClrTx/>
              <a:buNone/>
            </a:pPr>
            <a:r>
              <a:rPr lang="cs-CZ" sz="2000" dirty="0"/>
              <a:t>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 descr="Colosse-djehoutihetep2-640x2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722" y="4000511"/>
            <a:ext cx="5337438" cy="2235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3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Problémy stavby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 smtClean="0"/>
              <a:t>Egyptské podmínky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 smtClean="0"/>
              <a:t>Vztyčení posledního kamene- 13 t pyramidion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 smtClean="0"/>
              <a:t>Využití pouze lidské síly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 smtClean="0"/>
              <a:t>Výška stavby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 smtClean="0"/>
              <a:t>Primitivní nástroje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 smtClean="0"/>
              <a:t>Vodorovina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cs-CZ" sz="1600" dirty="0" smtClean="0"/>
              <a:t>Žádné zbytky po vodních kanálcích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cs-CZ" sz="1600" dirty="0" smtClean="0"/>
              <a:t>Dnešní tolerance – 35 cm</a:t>
            </a:r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8</a:t>
            </a:fld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15" y="2420359"/>
            <a:ext cx="3901440" cy="312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1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Nezodpovězené otázky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387" y="2105808"/>
            <a:ext cx="10058400" cy="4023360"/>
          </a:xfrm>
        </p:spPr>
        <p:txBody>
          <a:bodyPr/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 smtClean="0"/>
              <a:t>Výběr granitu jako stavebního materiálu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 smtClean="0"/>
              <a:t>Pokusné chodby- vytesaná kopie interiéru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 smtClean="0"/>
              <a:t>Velké poškození královy komory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 smtClean="0"/>
              <a:t>Přesnost stavby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 smtClean="0"/>
              <a:t>Vrtání na jádro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 smtClean="0"/>
              <a:t>Hrubá nedokončená podlaha Královniny komory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cs-CZ" sz="2000" dirty="0" smtClean="0"/>
              <a:t>Účel pyramidy (nebyly hrobky)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endParaRPr lang="cs-CZ" sz="2000" dirty="0" smtClean="0"/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FJFI -- Fyzikální seminář 2014 -- Michal Tichý &amp; Dominik Vít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8326-7676-4A41-A8E9-5CAFBB69BC75}" type="slidenum">
              <a:rPr lang="cs-CZ" smtClean="0"/>
              <a:t>9</a:t>
            </a:fld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140" y="405197"/>
            <a:ext cx="4487674" cy="3141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10" y="3582414"/>
            <a:ext cx="5036740" cy="2286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5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1759</TotalTime>
  <Words>541</Words>
  <Application>Microsoft Office PowerPoint</Application>
  <PresentationFormat>Widescreen</PresentationFormat>
  <Paragraphs>117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Retrospect</vt:lpstr>
      <vt:lpstr>Tajemství pyramid očima fyzika</vt:lpstr>
      <vt:lpstr>Schéma prezentace</vt:lpstr>
      <vt:lpstr>Parametry Cheopsovy pyramidy</vt:lpstr>
      <vt:lpstr>Práce v lomu</vt:lpstr>
      <vt:lpstr>Doprava materiálu</vt:lpstr>
      <vt:lpstr>Metody tahání</vt:lpstr>
      <vt:lpstr>Odhad potřebné pracovní síly</vt:lpstr>
      <vt:lpstr>Problémy stavby</vt:lpstr>
      <vt:lpstr>Nezodpovězené otázky</vt:lpstr>
      <vt:lpstr>Reference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Tajemství pyramid očima fyzika</dc:title>
  <dc:creator>Dominik Vit</dc:creator>
  <cp:lastModifiedBy>Dominik Vit</cp:lastModifiedBy>
  <cp:revision>49</cp:revision>
  <dcterms:created xsi:type="dcterms:W3CDTF">2014-11-12T17:55:41Z</dcterms:created>
  <dcterms:modified xsi:type="dcterms:W3CDTF">2014-12-02T20:20:34Z</dcterms:modified>
</cp:coreProperties>
</file>