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68" r:id="rId3"/>
    <p:sldId id="265" r:id="rId4"/>
    <p:sldId id="258" r:id="rId5"/>
    <p:sldId id="261" r:id="rId6"/>
    <p:sldId id="259" r:id="rId7"/>
    <p:sldId id="267" r:id="rId8"/>
    <p:sldId id="270" r:id="rId9"/>
    <p:sldId id="271" r:id="rId10"/>
    <p:sldId id="272" r:id="rId11"/>
    <p:sldId id="273" r:id="rId12"/>
    <p:sldId id="279" r:id="rId13"/>
    <p:sldId id="274" r:id="rId14"/>
    <p:sldId id="275" r:id="rId15"/>
    <p:sldId id="276" r:id="rId16"/>
    <p:sldId id="277" r:id="rId17"/>
    <p:sldId id="278" r:id="rId18"/>
    <p:sldId id="260" r:id="rId19"/>
    <p:sldId id="264" r:id="rId20"/>
    <p:sldId id="269" r:id="rId21"/>
    <p:sldId id="266" r:id="rId22"/>
    <p:sldId id="263" r:id="rId23"/>
    <p:sldId id="262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sa" initials="D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45" autoAdjust="0"/>
    <p:restoredTop sz="94714" autoAdjust="0"/>
  </p:normalViewPr>
  <p:slideViewPr>
    <p:cSldViewPr>
      <p:cViewPr varScale="1">
        <p:scale>
          <a:sx n="88" d="100"/>
          <a:sy n="88" d="100"/>
        </p:scale>
        <p:origin x="-9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37DA9-EF08-49D2-A0B4-38EAAA10E85B}" type="datetimeFigureOut">
              <a:rPr lang="cs-CZ" smtClean="0"/>
              <a:pPr/>
              <a:t>25.11.2008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AEA8C-8B99-4115-8096-CE4FCE33E89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AEA8C-8B99-4115-8096-CE4FCE33E897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AEA8C-8B99-4115-8096-CE4FCE33E897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AEA8C-8B99-4115-8096-CE4FCE33E897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AEA8C-8B99-4115-8096-CE4FCE33E897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AEA8C-8B99-4115-8096-CE4FCE33E897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AEA8C-8B99-4115-8096-CE4FCE33E897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AEA8C-8B99-4115-8096-CE4FCE33E897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AEA8C-8B99-4115-8096-CE4FCE33E897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AEA8C-8B99-4115-8096-CE4FCE33E897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AEA8C-8B99-4115-8096-CE4FCE33E897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AEA8C-8B99-4115-8096-CE4FCE33E897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AEA8C-8B99-4115-8096-CE4FCE33E897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AEA8C-8B99-4115-8096-CE4FCE33E897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AEA8C-8B99-4115-8096-CE4FCE33E897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AEA8C-8B99-4115-8096-CE4FCE33E897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AEA8C-8B99-4115-8096-CE4FCE33E897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AEA8C-8B99-4115-8096-CE4FCE33E897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AEA8C-8B99-4115-8096-CE4FCE33E897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AEA8C-8B99-4115-8096-CE4FCE33E897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AEA8C-8B99-4115-8096-CE4FCE33E897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AEA8C-8B99-4115-8096-CE4FCE33E897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AEA8C-8B99-4115-8096-CE4FCE33E897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AEA8C-8B99-4115-8096-CE4FCE33E897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335CC-319F-49ED-A010-F4D5604CF93B}" type="datetimeFigureOut">
              <a:rPr lang="cs-CZ" smtClean="0"/>
              <a:pPr/>
              <a:t>25.11.2008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17C4-AB12-4D1A-870A-C67FDCB882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335CC-319F-49ED-A010-F4D5604CF93B}" type="datetimeFigureOut">
              <a:rPr lang="cs-CZ" smtClean="0"/>
              <a:pPr/>
              <a:t>25.11.2008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17C4-AB12-4D1A-870A-C67FDCB882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335CC-319F-49ED-A010-F4D5604CF93B}" type="datetimeFigureOut">
              <a:rPr lang="cs-CZ" smtClean="0"/>
              <a:pPr/>
              <a:t>25.11.2008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17C4-AB12-4D1A-870A-C67FDCB882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335CC-319F-49ED-A010-F4D5604CF93B}" type="datetimeFigureOut">
              <a:rPr lang="cs-CZ" smtClean="0"/>
              <a:pPr/>
              <a:t>25.11.2008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17C4-AB12-4D1A-870A-C67FDCB882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335CC-319F-49ED-A010-F4D5604CF93B}" type="datetimeFigureOut">
              <a:rPr lang="cs-CZ" smtClean="0"/>
              <a:pPr/>
              <a:t>25.11.2008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17C4-AB12-4D1A-870A-C67FDCB882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335CC-319F-49ED-A010-F4D5604CF93B}" type="datetimeFigureOut">
              <a:rPr lang="cs-CZ" smtClean="0"/>
              <a:pPr/>
              <a:t>25.11.2008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17C4-AB12-4D1A-870A-C67FDCB882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335CC-319F-49ED-A010-F4D5604CF93B}" type="datetimeFigureOut">
              <a:rPr lang="cs-CZ" smtClean="0"/>
              <a:pPr/>
              <a:t>25.11.2008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17C4-AB12-4D1A-870A-C67FDCB882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335CC-319F-49ED-A010-F4D5604CF93B}" type="datetimeFigureOut">
              <a:rPr lang="cs-CZ" smtClean="0"/>
              <a:pPr/>
              <a:t>25.11.2008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17C4-AB12-4D1A-870A-C67FDCB882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335CC-319F-49ED-A010-F4D5604CF93B}" type="datetimeFigureOut">
              <a:rPr lang="cs-CZ" smtClean="0"/>
              <a:pPr/>
              <a:t>25.11.2008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17C4-AB12-4D1A-870A-C67FDCB882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335CC-319F-49ED-A010-F4D5604CF93B}" type="datetimeFigureOut">
              <a:rPr lang="cs-CZ" smtClean="0"/>
              <a:pPr/>
              <a:t>25.11.2008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17C4-AB12-4D1A-870A-C67FDCB882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335CC-319F-49ED-A010-F4D5604CF93B}" type="datetimeFigureOut">
              <a:rPr lang="cs-CZ" smtClean="0"/>
              <a:pPr/>
              <a:t>25.11.2008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F17C4-AB12-4D1A-870A-C67FDCB882E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335CC-319F-49ED-A010-F4D5604CF93B}" type="datetimeFigureOut">
              <a:rPr lang="cs-CZ" smtClean="0"/>
              <a:pPr/>
              <a:t>25.11.2008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F17C4-AB12-4D1A-870A-C67FDCB882E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7815290" cy="2714643"/>
          </a:xfrm>
        </p:spPr>
        <p:txBody>
          <a:bodyPr>
            <a:noAutofit/>
          </a:bodyPr>
          <a:lstStyle/>
          <a:p>
            <a:r>
              <a:rPr lang="cs-CZ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Studium účinků rentgenového záření na erytrocyty</a:t>
            </a:r>
            <a:endParaRPr lang="cs-CZ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29132"/>
            <a:ext cx="6400800" cy="1209668"/>
          </a:xfrm>
        </p:spPr>
        <p:txBody>
          <a:bodyPr/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Dagmar Kyselová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msoC539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lum contrast="40000"/>
          </a:blip>
          <a:srcRect l="9106" t="47762" r="75993" b="33830"/>
          <a:stretch>
            <a:fillRect/>
          </a:stretch>
        </p:blipFill>
        <p:spPr bwMode="auto">
          <a:xfrm>
            <a:off x="7215206" y="3714752"/>
            <a:ext cx="1285884" cy="2114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6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2008-11-17\100_07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1416" y="615213"/>
            <a:ext cx="4221168" cy="562757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2008-11-17\100_07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000" y="863704"/>
            <a:ext cx="6840000" cy="513059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4"/>
          <p:cNvGraphicFramePr>
            <a:graphicFrameLocks/>
          </p:cNvGraphicFramePr>
          <p:nvPr/>
        </p:nvGraphicFramePr>
        <p:xfrm>
          <a:off x="457200" y="1600200"/>
          <a:ext cx="8229629" cy="2156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2869"/>
                <a:gridCol w="455784"/>
                <a:gridCol w="455784"/>
                <a:gridCol w="455784"/>
                <a:gridCol w="455784"/>
                <a:gridCol w="455784"/>
                <a:gridCol w="455784"/>
                <a:gridCol w="455784"/>
                <a:gridCol w="455784"/>
                <a:gridCol w="455784"/>
                <a:gridCol w="455784"/>
                <a:gridCol w="455784"/>
                <a:gridCol w="455784"/>
                <a:gridCol w="455784"/>
                <a:gridCol w="455784"/>
                <a:gridCol w="455784"/>
              </a:tblGrid>
              <a:tr h="627071"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stoupající koncentrace po 0,02 %</a:t>
                      </a:r>
                      <a:endParaRPr lang="cs-CZ" sz="1200" b="1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</a:t>
                      </a:r>
                      <a:endParaRPr lang="cs-CZ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</a:t>
                      </a:r>
                      <a:endParaRPr lang="cs-CZ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</a:t>
                      </a:r>
                      <a:endParaRPr lang="cs-CZ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8</a:t>
                      </a:r>
                      <a:endParaRPr lang="cs-CZ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9</a:t>
                      </a:r>
                      <a:endParaRPr lang="cs-CZ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12</a:t>
                      </a:r>
                      <a:endParaRPr lang="cs-CZ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13</a:t>
                      </a:r>
                      <a:endParaRPr lang="cs-CZ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14</a:t>
                      </a:r>
                      <a:endParaRPr lang="cs-CZ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</a:t>
                      </a:r>
                      <a:endParaRPr lang="cs-CZ" dirty="0"/>
                    </a:p>
                  </a:txBody>
                  <a:tcPr marL="93551" marR="93551"/>
                </a:tc>
              </a:tr>
              <a:tr h="529542"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1% </a:t>
                      </a:r>
                      <a:r>
                        <a:rPr lang="cs-CZ" sz="1200" b="1" dirty="0" err="1" smtClean="0"/>
                        <a:t>NaCl</a:t>
                      </a:r>
                      <a:r>
                        <a:rPr lang="cs-CZ" sz="1200" b="1" baseline="0" dirty="0" smtClean="0"/>
                        <a:t> v ml</a:t>
                      </a:r>
                      <a:endParaRPr lang="cs-CZ" sz="1200" b="1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/>
                        <a:t>0,28</a:t>
                      </a:r>
                      <a:endParaRPr lang="cs-CZ" sz="1100" b="1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/>
                        <a:t>0,30</a:t>
                      </a:r>
                      <a:endParaRPr lang="cs-CZ" sz="1100" b="1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/>
                        <a:t>0,32</a:t>
                      </a:r>
                      <a:endParaRPr lang="cs-CZ" sz="1100" b="1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/>
                        <a:t>0,34</a:t>
                      </a:r>
                      <a:endParaRPr lang="cs-CZ" sz="1100" b="1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/>
                        <a:t>0,36</a:t>
                      </a:r>
                      <a:endParaRPr lang="cs-CZ" sz="1100" b="1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/>
                        <a:t>0,38</a:t>
                      </a:r>
                      <a:endParaRPr lang="cs-CZ" sz="1100" b="1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/>
                        <a:t>0,40</a:t>
                      </a:r>
                      <a:endParaRPr lang="cs-CZ" sz="1100" b="1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/>
                        <a:t>0,42</a:t>
                      </a:r>
                      <a:endParaRPr lang="cs-CZ" sz="1100" b="1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/>
                        <a:t>0,44</a:t>
                      </a:r>
                      <a:endParaRPr lang="cs-CZ" sz="1100" b="1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/>
                        <a:t>0,46</a:t>
                      </a:r>
                      <a:endParaRPr lang="cs-CZ" sz="1100" b="1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/>
                        <a:t>0,48</a:t>
                      </a:r>
                      <a:endParaRPr lang="cs-CZ" sz="1100" b="1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/>
                        <a:t>0,50</a:t>
                      </a:r>
                      <a:endParaRPr lang="cs-CZ" sz="1100" b="1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/>
                        <a:t>0,52</a:t>
                      </a:r>
                      <a:endParaRPr lang="cs-CZ" sz="1100" b="1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/>
                        <a:t>0,54</a:t>
                      </a:r>
                      <a:endParaRPr lang="cs-CZ" sz="1100" b="1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/>
                        <a:t>0,56</a:t>
                      </a:r>
                      <a:endParaRPr lang="cs-CZ" sz="1100" b="1" dirty="0"/>
                    </a:p>
                  </a:txBody>
                  <a:tcPr marL="93551" marR="93551"/>
                </a:tc>
              </a:tr>
              <a:tr h="529542"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destilovaná voda v ml</a:t>
                      </a:r>
                      <a:endParaRPr lang="cs-CZ" sz="1200" b="1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/>
                        <a:t>0,72</a:t>
                      </a:r>
                      <a:endParaRPr lang="cs-CZ" sz="1100" b="1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/>
                        <a:t>0,70</a:t>
                      </a:r>
                      <a:endParaRPr lang="cs-CZ" sz="1100" b="1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/>
                        <a:t>0,68</a:t>
                      </a:r>
                      <a:endParaRPr lang="cs-CZ" sz="1100" b="1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/>
                        <a:t>0,66</a:t>
                      </a:r>
                      <a:endParaRPr lang="cs-CZ" sz="1100" b="1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/>
                        <a:t>0,64</a:t>
                      </a:r>
                      <a:endParaRPr lang="cs-CZ" sz="1100" b="1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/>
                        <a:t>0,62</a:t>
                      </a:r>
                      <a:endParaRPr lang="cs-CZ" sz="1100" b="1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/>
                        <a:t>0,60</a:t>
                      </a:r>
                      <a:endParaRPr lang="cs-CZ" sz="1100" b="1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/>
                        <a:t>0,58</a:t>
                      </a:r>
                      <a:endParaRPr lang="cs-CZ" sz="1100" b="1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/>
                        <a:t>0,56</a:t>
                      </a:r>
                      <a:endParaRPr lang="cs-CZ" sz="1100" b="1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/>
                        <a:t>0,54</a:t>
                      </a:r>
                      <a:endParaRPr lang="cs-CZ" sz="1100" b="1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/>
                        <a:t>0,52</a:t>
                      </a:r>
                      <a:endParaRPr lang="cs-CZ" sz="1100" b="1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/>
                        <a:t>0,50</a:t>
                      </a:r>
                      <a:endParaRPr lang="cs-CZ" sz="1100" b="1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/>
                        <a:t>0,48</a:t>
                      </a:r>
                      <a:endParaRPr lang="cs-CZ" sz="1100" b="1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/>
                        <a:t>0,46</a:t>
                      </a:r>
                      <a:endParaRPr lang="cs-CZ" sz="1100" b="1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/>
                        <a:t>0,44</a:t>
                      </a:r>
                      <a:endParaRPr lang="cs-CZ" sz="1100" b="1" dirty="0"/>
                    </a:p>
                  </a:txBody>
                  <a:tcPr marL="93551" marR="93551"/>
                </a:tc>
              </a:tr>
              <a:tr h="456985">
                <a:tc>
                  <a:txBody>
                    <a:bodyPr/>
                    <a:lstStyle/>
                    <a:p>
                      <a:r>
                        <a:rPr lang="cs-CZ" sz="1200" b="1" dirty="0" smtClean="0"/>
                        <a:t>výsledná </a:t>
                      </a:r>
                      <a:r>
                        <a:rPr lang="cs-CZ" sz="1200" b="1" dirty="0" err="1" smtClean="0"/>
                        <a:t>koctentrace</a:t>
                      </a:r>
                      <a:r>
                        <a:rPr lang="cs-CZ" sz="1200" b="1" dirty="0" smtClean="0"/>
                        <a:t> v %</a:t>
                      </a:r>
                      <a:endParaRPr lang="cs-CZ" sz="1200" b="1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/>
                        <a:t>0,28</a:t>
                      </a:r>
                      <a:endParaRPr lang="cs-CZ" sz="1100" b="1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 smtClean="0"/>
                        <a:t>0,30</a:t>
                      </a:r>
                    </a:p>
                    <a:p>
                      <a:endParaRPr lang="cs-CZ" sz="1100" b="1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 smtClean="0"/>
                        <a:t>0,32</a:t>
                      </a:r>
                    </a:p>
                    <a:p>
                      <a:endParaRPr lang="cs-CZ" sz="1100" b="1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 smtClean="0"/>
                        <a:t>0,34</a:t>
                      </a:r>
                    </a:p>
                    <a:p>
                      <a:endParaRPr lang="cs-CZ" sz="1100" b="1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 smtClean="0"/>
                        <a:t>0,36</a:t>
                      </a:r>
                    </a:p>
                    <a:p>
                      <a:endParaRPr lang="cs-CZ" sz="1100" b="1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 smtClean="0"/>
                        <a:t>0,38</a:t>
                      </a:r>
                    </a:p>
                    <a:p>
                      <a:endParaRPr lang="cs-CZ" sz="1100" b="1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 smtClean="0"/>
                        <a:t>0,40</a:t>
                      </a:r>
                    </a:p>
                    <a:p>
                      <a:endParaRPr lang="cs-CZ" sz="1100" b="1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 smtClean="0"/>
                        <a:t>0,42</a:t>
                      </a:r>
                    </a:p>
                    <a:p>
                      <a:endParaRPr lang="cs-CZ" sz="1100" b="1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 smtClean="0"/>
                        <a:t>0,44</a:t>
                      </a:r>
                    </a:p>
                    <a:p>
                      <a:endParaRPr lang="cs-CZ" sz="1100" b="1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 smtClean="0"/>
                        <a:t>0,46</a:t>
                      </a:r>
                    </a:p>
                    <a:p>
                      <a:endParaRPr lang="cs-CZ" sz="1100" b="1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/>
                        <a:t>0,48</a:t>
                      </a:r>
                      <a:endParaRPr lang="cs-CZ" sz="1100" b="1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 smtClean="0"/>
                        <a:t>0,50</a:t>
                      </a:r>
                    </a:p>
                    <a:p>
                      <a:endParaRPr lang="cs-CZ" sz="1100" b="1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 smtClean="0"/>
                        <a:t>0,52</a:t>
                      </a:r>
                    </a:p>
                    <a:p>
                      <a:endParaRPr lang="cs-CZ" sz="1100" b="1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r>
                        <a:rPr lang="cs-CZ" sz="1100" b="1" dirty="0" smtClean="0"/>
                        <a:t>0,54</a:t>
                      </a:r>
                      <a:endParaRPr lang="cs-CZ" sz="1100" b="1" dirty="0"/>
                    </a:p>
                  </a:txBody>
                  <a:tcPr marL="93551" marR="9355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 smtClean="0"/>
                        <a:t>0,56</a:t>
                      </a:r>
                    </a:p>
                    <a:p>
                      <a:endParaRPr lang="cs-CZ" sz="1100" b="1" dirty="0"/>
                    </a:p>
                  </a:txBody>
                  <a:tcPr marL="93551" marR="93551"/>
                </a:tc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785786" y="4857760"/>
            <a:ext cx="57150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pozitivní kontrola: 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ml destilované vody </a:t>
            </a:r>
          </a:p>
          <a:p>
            <a:pPr>
              <a:buFont typeface="Arial" pitchFamily="34" charset="0"/>
              <a:buChar char="•"/>
            </a:pPr>
            <a:r>
              <a:rPr lang="cs-CZ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negativní kontrola: 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ml fyziologického roztoku </a:t>
            </a:r>
          </a:p>
        </p:txBody>
      </p:sp>
      <p:pic>
        <p:nvPicPr>
          <p:cNvPr id="5" name="Picture 2" descr="msoC539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lum contrast="40000"/>
          </a:blip>
          <a:srcRect l="61589" t="48010" r="29305" b="37811"/>
          <a:stretch>
            <a:fillRect/>
          </a:stretch>
        </p:blipFill>
        <p:spPr bwMode="auto">
          <a:xfrm>
            <a:off x="6143636" y="4357694"/>
            <a:ext cx="65484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msoC539B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6F7"/>
              </a:clrFrom>
              <a:clrTo>
                <a:srgbClr val="F8F6F7">
                  <a:alpha val="0"/>
                </a:srgbClr>
              </a:clrTo>
            </a:clrChange>
            <a:lum contrast="40000"/>
          </a:blip>
          <a:srcRect l="81126" t="36940" r="10927" b="47388"/>
          <a:stretch>
            <a:fillRect/>
          </a:stretch>
        </p:blipFill>
        <p:spPr bwMode="auto">
          <a:xfrm>
            <a:off x="5429256" y="3929066"/>
            <a:ext cx="59871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2008-11-17\100_0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000" y="863704"/>
            <a:ext cx="6840000" cy="513059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2008-11-17\100_08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000" y="863704"/>
            <a:ext cx="6840000" cy="513059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2008-11-17\100_08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000" y="863704"/>
            <a:ext cx="6840000" cy="513059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2008-11-17\100_0812.JPG"/>
          <p:cNvPicPr>
            <a:picLocks noChangeAspect="1" noChangeArrowheads="1"/>
          </p:cNvPicPr>
          <p:nvPr/>
        </p:nvPicPr>
        <p:blipFill>
          <a:blip r:embed="rId3">
            <a:lum contrast="-20000"/>
          </a:blip>
          <a:srcRect/>
          <a:stretch>
            <a:fillRect/>
          </a:stretch>
        </p:blipFill>
        <p:spPr bwMode="auto">
          <a:xfrm>
            <a:off x="1152000" y="863704"/>
            <a:ext cx="6840000" cy="513059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2008-11-17\100_08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2000" y="863704"/>
            <a:ext cx="6840000" cy="513059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cs-CZ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Hodnocení</a:t>
            </a:r>
            <a:endParaRPr lang="cs-CZ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Minimální  ORE:</a:t>
            </a:r>
          </a:p>
          <a:p>
            <a:pPr>
              <a:buNone/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fyziologické hodnoty: 0,44 – 0,40% </a:t>
            </a:r>
            <a:r>
              <a:rPr lang="cs-CZ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NaCl</a:t>
            </a:r>
            <a:endParaRPr lang="cs-CZ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cs-CZ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Maximální ORE:</a:t>
            </a:r>
          </a:p>
          <a:p>
            <a:pPr>
              <a:buNone/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fyziologické hodnoty: 0,32 – 0,30% </a:t>
            </a:r>
            <a:r>
              <a:rPr lang="cs-CZ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NaCl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cs-CZ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Výsledky</a:t>
            </a:r>
            <a:endParaRPr lang="cs-CZ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neozářený vzorek:</a:t>
            </a:r>
          </a:p>
          <a:p>
            <a:pPr>
              <a:buNone/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		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minimální 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ORE: 0,46%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NaCl</a:t>
            </a:r>
            <a:endParaRPr lang="cs-CZ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		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maximální 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ORE: 0,30%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NaCl</a:t>
            </a:r>
            <a:endParaRPr lang="cs-CZ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ozářený 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vzorek </a:t>
            </a:r>
            <a:r>
              <a:rPr lang="cs-CZ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Cu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katodou 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 10 s:</a:t>
            </a:r>
          </a:p>
          <a:p>
            <a:pPr>
              <a:buNone/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		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minimální 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ORE: 0,46%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NaCl</a:t>
            </a:r>
            <a:endParaRPr lang="cs-CZ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		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maximální 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ORE: 0,30%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NaCl</a:t>
            </a:r>
            <a:endParaRPr lang="cs-CZ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ozářený 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vzorek </a:t>
            </a:r>
            <a:r>
              <a:rPr lang="cs-CZ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katodou 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 10 min:</a:t>
            </a:r>
          </a:p>
          <a:p>
            <a:pPr>
              <a:buNone/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		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minimální 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ORE: 0,44 %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NaCl</a:t>
            </a:r>
            <a:endParaRPr lang="cs-CZ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		 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maximální 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ORE: 0,28%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NaCl</a:t>
            </a:r>
            <a:endParaRPr lang="cs-CZ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ozářený vzorek rentgenem v nemocnici jako bederní páteř:</a:t>
            </a:r>
          </a:p>
          <a:p>
            <a:pPr>
              <a:buNone/>
            </a:pP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		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minimální ORE: 0,44%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NaCl</a:t>
            </a:r>
            <a:endParaRPr lang="cs-CZ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		 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maximální 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ORE: 0,28% </a:t>
            </a:r>
            <a:r>
              <a:rPr lang="cs-CZ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NaCl</a:t>
            </a:r>
            <a:endParaRPr lang="cs-CZ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cs-CZ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cs-CZ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Obsah</a:t>
            </a:r>
            <a:endParaRPr lang="cs-CZ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Používané výrazy</a:t>
            </a:r>
          </a:p>
          <a:p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Výběr práce</a:t>
            </a:r>
          </a:p>
          <a:p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Cíl experimentu</a:t>
            </a:r>
          </a:p>
          <a:p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Pomůcky</a:t>
            </a:r>
          </a:p>
          <a:p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Osmotická rezistence erytrocytů (ORE)</a:t>
            </a:r>
          </a:p>
          <a:p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Postup práce</a:t>
            </a:r>
          </a:p>
          <a:p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Hodnocení</a:t>
            </a:r>
          </a:p>
          <a:p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Výsledky</a:t>
            </a:r>
          </a:p>
          <a:p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Předpoklad a realita</a:t>
            </a:r>
          </a:p>
          <a:p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Závěr</a:t>
            </a:r>
          </a:p>
          <a:p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Poděkování</a:t>
            </a:r>
          </a:p>
          <a:p>
            <a:r>
              <a:rPr lang="cs-CZ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Použitá literatura</a:t>
            </a:r>
          </a:p>
          <a:p>
            <a:endParaRPr lang="cs-CZ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cs-CZ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cs-CZ" b="1" dirty="0" smtClean="0"/>
          </a:p>
          <a:p>
            <a:endParaRPr lang="cs-CZ" dirty="0"/>
          </a:p>
        </p:txBody>
      </p:sp>
      <p:pic>
        <p:nvPicPr>
          <p:cNvPr id="2050" name="Picture 2" descr="mso3773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8"/>
              </a:clrFrom>
              <a:clrTo>
                <a:srgbClr val="F6F6F8">
                  <a:alpha val="0"/>
                </a:srgbClr>
              </a:clrTo>
            </a:clrChange>
            <a:lum contrast="40000"/>
          </a:blip>
          <a:srcRect l="65425" t="20279" r="3519" b="41176"/>
          <a:stretch>
            <a:fillRect/>
          </a:stretch>
        </p:blipFill>
        <p:spPr bwMode="auto">
          <a:xfrm>
            <a:off x="6000760" y="3214686"/>
            <a:ext cx="1945183" cy="161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LeftFacing"/>
            <a:lightRig rig="threePt" dir="t"/>
          </a:scene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cs-CZ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Předpoklad a realita</a:t>
            </a:r>
            <a:endParaRPr lang="cs-CZ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msoC539B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9"/>
              </a:clrFrom>
              <a:clrTo>
                <a:srgbClr val="F7F7F9">
                  <a:alpha val="0"/>
                </a:srgbClr>
              </a:clrTo>
            </a:clrChange>
            <a:lum contrast="40000"/>
          </a:blip>
          <a:srcRect l="34933" t="47885" r="49835" b="36319"/>
          <a:stretch>
            <a:fillRect/>
          </a:stretch>
        </p:blipFill>
        <p:spPr bwMode="auto">
          <a:xfrm>
            <a:off x="-1785982" y="1428736"/>
            <a:ext cx="1293759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msoC539B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9"/>
              </a:clrFrom>
              <a:clrTo>
                <a:srgbClr val="F7F7F9">
                  <a:alpha val="0"/>
                </a:srgbClr>
              </a:clrTo>
            </a:clrChange>
            <a:lum contrast="40000"/>
          </a:blip>
          <a:srcRect l="15231" t="65175" r="66556" b="21393"/>
          <a:stretch>
            <a:fillRect/>
          </a:stretch>
        </p:blipFill>
        <p:spPr bwMode="auto">
          <a:xfrm rot="931439">
            <a:off x="2466784" y="1471078"/>
            <a:ext cx="1597925" cy="156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msoC539B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lum contrast="40000"/>
          </a:blip>
          <a:srcRect l="62914" t="67325" r="26324" b="16417"/>
          <a:stretch>
            <a:fillRect/>
          </a:stretch>
        </p:blipFill>
        <p:spPr bwMode="auto">
          <a:xfrm>
            <a:off x="4214810" y="1643050"/>
            <a:ext cx="1000132" cy="201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msoC539B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lum contrast="40000"/>
          </a:blip>
          <a:srcRect l="75331" t="77487" r="8113" b="15050"/>
          <a:stretch>
            <a:fillRect/>
          </a:stretch>
        </p:blipFill>
        <p:spPr bwMode="auto">
          <a:xfrm>
            <a:off x="5357818" y="1857364"/>
            <a:ext cx="2857519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msoC539B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9"/>
              </a:clrFrom>
              <a:clrTo>
                <a:srgbClr val="F7F7F9">
                  <a:alpha val="0"/>
                </a:srgbClr>
              </a:clrTo>
            </a:clrChange>
            <a:lum contrast="40000"/>
          </a:blip>
          <a:srcRect l="34933" t="47885" r="49835" b="36319"/>
          <a:stretch>
            <a:fillRect/>
          </a:stretch>
        </p:blipFill>
        <p:spPr bwMode="auto">
          <a:xfrm>
            <a:off x="-2000296" y="3929066"/>
            <a:ext cx="155251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msoC539B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lum contrast="40000"/>
          </a:blip>
          <a:srcRect l="15231" t="65175" r="66556" b="21393"/>
          <a:stretch>
            <a:fillRect/>
          </a:stretch>
        </p:blipFill>
        <p:spPr bwMode="auto">
          <a:xfrm rot="1272010">
            <a:off x="2786203" y="3720596"/>
            <a:ext cx="1491822" cy="146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msoC539B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lum contrast="40000"/>
          </a:blip>
          <a:srcRect l="18874" t="80348" r="66225" b="3607"/>
          <a:stretch>
            <a:fillRect/>
          </a:stretch>
        </p:blipFill>
        <p:spPr bwMode="auto">
          <a:xfrm>
            <a:off x="5000628" y="3643314"/>
            <a:ext cx="1794269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564 L 0.01545 0.16759 L 0.03056 0.03564 L 0.04653 0.16759 L 0.0625 0.03564 L 0.07743 0.16759 L 0.0934 0.03564 L 0.10851 0.16759 L 0.12448 0.03564 L 0.14045 0.16759 L 0.15556 0.03564 L 0.17153 0.16759 L 0.18646 0.03564 L 0.20243 0.16759 L 0.2184 0.03564 L 0.23351 0.16759 L 0.24948 0.03564 " pathEditMode="relative" rAng="0" ptsTypes="FFFFFFFFFFFFFFFFF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01597 0.13195 L 0.03108 -3.7037E-6 L 0.04705 0.13195 L 0.06302 -3.7037E-6 L 0.07795 0.13195 L 0.09392 -3.7037E-6 L 0.10903 0.13195 L 0.125 -3.7037E-6 L 0.14097 0.13195 L 0.15608 -3.7037E-6 L 0.17205 0.13195 L 0.18698 -3.7037E-6 L 0.20295 0.13195 L 0.21892 -3.7037E-6 L 0.23403 0.13195 L 0.25 -3.7037E-6 " pathEditMode="relative" rAng="0" ptsTypes="FFFFFFFFFFFFFFFFF">
                                      <p:cBhvr>
                                        <p:cTn id="39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cs-CZ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Závěr</a:t>
            </a:r>
            <a:endParaRPr lang="cs-CZ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msoC539B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5F6"/>
              </a:clrFrom>
              <a:clrTo>
                <a:srgbClr val="F7F5F6">
                  <a:alpha val="0"/>
                </a:srgbClr>
              </a:clrTo>
            </a:clrChange>
            <a:lum contrast="40000"/>
          </a:blip>
          <a:srcRect l="69371" t="17413" b="71765"/>
          <a:stretch>
            <a:fillRect/>
          </a:stretch>
        </p:blipFill>
        <p:spPr bwMode="auto">
          <a:xfrm>
            <a:off x="642909" y="3000372"/>
            <a:ext cx="470916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mso3773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6F6F8"/>
              </a:clrFrom>
              <a:clrTo>
                <a:srgbClr val="F6F6F8">
                  <a:alpha val="0"/>
                </a:srgbClr>
              </a:clrTo>
            </a:clrChange>
            <a:lum contrast="40000"/>
          </a:blip>
          <a:srcRect l="9938" t="12384" r="50104" b="37772"/>
          <a:stretch>
            <a:fillRect/>
          </a:stretch>
        </p:blipFill>
        <p:spPr bwMode="auto">
          <a:xfrm>
            <a:off x="5429256" y="2928934"/>
            <a:ext cx="3071834" cy="256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cs-CZ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Poděkování</a:t>
            </a:r>
            <a:endParaRPr lang="cs-CZ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šem za pomoc při realizaci experimentu</a:t>
            </a:r>
          </a:p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za pomoc při přípravě prezentace</a:t>
            </a:r>
          </a:p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za pozornost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5" name="Picture 2" descr="mso58D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6F6F8"/>
              </a:clrFrom>
              <a:clrTo>
                <a:srgbClr val="F6F6F8">
                  <a:alpha val="0"/>
                </a:srgbClr>
              </a:clrTo>
            </a:clrChange>
            <a:lum contrast="40000"/>
          </a:blip>
          <a:srcRect t="1178" r="47368" b="67677"/>
          <a:stretch>
            <a:fillRect/>
          </a:stretch>
        </p:blipFill>
        <p:spPr bwMode="auto">
          <a:xfrm>
            <a:off x="7286644" y="0"/>
            <a:ext cx="15240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cs-CZ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Použitá literatura</a:t>
            </a:r>
            <a:endParaRPr lang="cs-CZ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DONNER, L. Hematologie 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Učebnice pro zdravotnické školy, obor pro zdravotní laboranty.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Praha: SPN, 1956.</a:t>
            </a:r>
          </a:p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Kolářová, H., Rosina, J., Stanek, J. </a:t>
            </a:r>
            <a:r>
              <a:rPr lang="cs-CZ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Biofyzika pro studenty zdravotnických oborů.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Grada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Publishing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a.s., 2006. ISBN 8024713837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5" name="Picture 2" descr="mso58D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6F8"/>
              </a:clrFrom>
              <a:clrTo>
                <a:srgbClr val="F5F6F8">
                  <a:alpha val="0"/>
                </a:srgbClr>
              </a:clrTo>
            </a:clrChange>
            <a:lum contrast="40000"/>
          </a:blip>
          <a:srcRect l="28618" t="68013" r="8224" b="6734"/>
          <a:stretch>
            <a:fillRect/>
          </a:stretch>
        </p:blipFill>
        <p:spPr bwMode="auto">
          <a:xfrm>
            <a:off x="4071934" y="4857760"/>
            <a:ext cx="1828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cs-CZ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Používané výrazy</a:t>
            </a:r>
            <a:endParaRPr lang="cs-CZ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erytrocyt 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červená krvinka</a:t>
            </a:r>
          </a:p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hemoglobin 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červené krevní barvivo</a:t>
            </a:r>
          </a:p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hemolýza 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rozpad erytrocytů provázený uvolněním hemoglobinu</a:t>
            </a:r>
          </a:p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fyziologický roztok 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0,9 % roztok </a:t>
            </a:r>
            <a:r>
              <a:rPr lang="cs-CZ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NaCl</a:t>
            </a:r>
            <a:endParaRPr lang="cs-CZ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sediment erytrocytů 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shluk erytrocytů </a:t>
            </a:r>
          </a:p>
          <a:p>
            <a:r>
              <a:rPr lang="cs-CZ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supernatant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- tekutina nad sedimentem</a:t>
            </a:r>
          </a:p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centrifugace 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oddělování vzorku na </a:t>
            </a:r>
            <a:r>
              <a:rPr lang="cs-CZ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supernatant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 sediment</a:t>
            </a:r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4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7901014" cy="3971939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cs-CZ" sz="6600" dirty="0" smtClean="0"/>
              <a:t> </a:t>
            </a:r>
            <a:r>
              <a:rPr lang="cs-CZ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Výběr práce</a:t>
            </a:r>
          </a:p>
          <a:p>
            <a:pPr>
              <a:buBlip>
                <a:blip r:embed="rId3"/>
              </a:buBlip>
            </a:pPr>
            <a:r>
              <a:rPr lang="cs-CZ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Cíl experimentu</a:t>
            </a:r>
            <a:endParaRPr lang="cs-CZ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cs-CZ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Pomůcky</a:t>
            </a:r>
            <a:endParaRPr lang="cs-CZ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1% roztok </a:t>
            </a:r>
            <a:r>
              <a:rPr lang="cs-CZ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NaCl</a:t>
            </a:r>
            <a:endParaRPr lang="cs-CZ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destilovaná voda</a:t>
            </a:r>
          </a:p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fyziologický roztok</a:t>
            </a:r>
          </a:p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zkumavky</a:t>
            </a:r>
          </a:p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pipety</a:t>
            </a:r>
          </a:p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stojan na zkumavky</a:t>
            </a:r>
          </a:p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centrifuga</a:t>
            </a:r>
          </a:p>
          <a:p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žilní nesrážlivá čerstvá krev</a:t>
            </a:r>
            <a:r>
              <a:rPr lang="cs-CZ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(K</a:t>
            </a:r>
            <a:r>
              <a:rPr lang="cs-CZ" b="1" baseline="-25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cs-C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EDTA</a:t>
            </a:r>
            <a:r>
              <a:rPr lang="cs-CZ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  <a:p>
            <a:r>
              <a:rPr lang="cs-CZ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rentgenka</a:t>
            </a:r>
            <a:endParaRPr lang="cs-CZ" sz="3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msoC539B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lum contrast="40000"/>
          </a:blip>
          <a:srcRect l="71027" t="4602" r="16225" b="80971"/>
          <a:stretch>
            <a:fillRect/>
          </a:stretch>
        </p:blipFill>
        <p:spPr bwMode="auto">
          <a:xfrm>
            <a:off x="4786314" y="2928934"/>
            <a:ext cx="109066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msoC539B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lum contrast="40000"/>
          </a:blip>
          <a:srcRect l="48509" t="86816" r="20447" b="6653"/>
          <a:stretch>
            <a:fillRect/>
          </a:stretch>
        </p:blipFill>
        <p:spPr bwMode="auto">
          <a:xfrm>
            <a:off x="6072198" y="3357562"/>
            <a:ext cx="178595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0.06042 L -0.04566 -0.11505 L -0.08073 0.06551 L -0.13056 -0.11065 L -0.16806 0.06991 L -0.21407 -0.10625 L -0.25226 0.07407 L -0.29879 -0.10185 L -0.33716 0.07893 L -0.38594 -0.09722 L -0.42153 0.08333 L -0.47101 -0.09282 L -0.5066 0.08773 L -0.55521 -0.08843 L -0.59358 0.09236 L -0.64011 -0.0838 L -0.67848 0.09676 " pathEditMode="relative" rAng="10666914" ptsTypes="FFFFFFFFFFFFFFFFF">
                                      <p:cBhvr>
                                        <p:cTn id="9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" y="-7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C -0.00695 0.06273 -0.01372 0.12569 -0.03993 0.14444 C -0.06597 0.16342 -0.10851 0.11226 -0.15677 0.11226 C -0.20486 0.11226 -0.29358 0.15277 -0.32986 0.14444 C -0.36632 0.13634 -0.34618 0.07014 -0.37483 0.06319 C -0.40382 0.05625 -0.45695 0.10231 -0.50191 0.10208 C -0.54688 0.10162 -0.60295 0.06666 -0.64445 0.06064 C -0.68594 0.05463 -0.7092 0.06458 -0.75087 0.06574 C -0.79219 0.06713 -0.86771 0.05833 -0.89462 0.06828 C -0.92153 0.07824 -0.91129 0.11713 -0.9125 0.12523 C -0.91372 0.13333 -0.90816 0.12546 -0.90226 0.11759 " pathEditMode="relative" rAng="0" ptsTypes="aaaaaaaaaaA">
                                      <p:cBhvr>
                                        <p:cTn id="9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1" y="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buBlip>
                <a:blip r:embed="rId3"/>
              </a:buBlip>
            </a:pPr>
            <a:r>
              <a:rPr lang="cs-CZ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Osmotická rezistence erytrocytů (ORE)</a:t>
            </a:r>
            <a:endParaRPr lang="cs-CZ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Zástupný symbol pro obsah 5" descr="553px-Osmotic_pressure_on_blood_cells_diagram_svg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06251" y="2214554"/>
            <a:ext cx="7509087" cy="39378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5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57200" y="2857500"/>
            <a:ext cx="8229600" cy="1143000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cs-CZ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Postup práce</a:t>
            </a:r>
            <a:endParaRPr lang="cs-CZ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2008-11-17\100_07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000" y="863704"/>
            <a:ext cx="6840000" cy="513059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2008-11-17\100_0783 - Kop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395" y="864000"/>
            <a:ext cx="6839211" cy="5130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1329</TotalTime>
  <Words>324</Words>
  <Application>Microsoft Office PowerPoint</Application>
  <PresentationFormat>Předvádění na obrazovce (4:3)</PresentationFormat>
  <Paragraphs>155</Paragraphs>
  <Slides>23</Slides>
  <Notes>23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sady Office</vt:lpstr>
      <vt:lpstr>Studium účinků rentgenového záření na erytrocyty</vt:lpstr>
      <vt:lpstr>Obsah</vt:lpstr>
      <vt:lpstr>Používané výrazy</vt:lpstr>
      <vt:lpstr>Snímek 4</vt:lpstr>
      <vt:lpstr>Pomůcky</vt:lpstr>
      <vt:lpstr>Osmotická rezistence erytrocytů (ORE)</vt:lpstr>
      <vt:lpstr>Postup práce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Hodnocení</vt:lpstr>
      <vt:lpstr>Výsledky</vt:lpstr>
      <vt:lpstr>Předpoklad a realita</vt:lpstr>
      <vt:lpstr>Závěr</vt:lpstr>
      <vt:lpstr>Poděkování</vt:lpstr>
      <vt:lpstr>Použitá literatura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Studium účinků rentgenového záření na erytrocyty</dc:title>
  <dc:creator>Dasa</dc:creator>
  <cp:lastModifiedBy>Dasa</cp:lastModifiedBy>
  <cp:revision>115</cp:revision>
  <dcterms:created xsi:type="dcterms:W3CDTF">2008-10-13T16:09:35Z</dcterms:created>
  <dcterms:modified xsi:type="dcterms:W3CDTF">2008-11-25T20:47:32Z</dcterms:modified>
</cp:coreProperties>
</file>